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9" r:id="rId1"/>
  </p:sldMasterIdLst>
  <p:notesMasterIdLst>
    <p:notesMasterId r:id="rId68"/>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321" r:id="rId39"/>
    <p:sldId id="296" r:id="rId40"/>
    <p:sldId id="297" r:id="rId41"/>
    <p:sldId id="298" r:id="rId42"/>
    <p:sldId id="306" r:id="rId43"/>
    <p:sldId id="299" r:id="rId44"/>
    <p:sldId id="322" r:id="rId45"/>
    <p:sldId id="319" r:id="rId46"/>
    <p:sldId id="320" r:id="rId47"/>
    <p:sldId id="324" r:id="rId48"/>
    <p:sldId id="301" r:id="rId49"/>
    <p:sldId id="295" r:id="rId50"/>
    <p:sldId id="323" r:id="rId51"/>
    <p:sldId id="258" r:id="rId52"/>
    <p:sldId id="302" r:id="rId53"/>
    <p:sldId id="303" r:id="rId54"/>
    <p:sldId id="304" r:id="rId55"/>
    <p:sldId id="305" r:id="rId56"/>
    <p:sldId id="307" r:id="rId57"/>
    <p:sldId id="308" r:id="rId58"/>
    <p:sldId id="309" r:id="rId59"/>
    <p:sldId id="325" r:id="rId60"/>
    <p:sldId id="310" r:id="rId61"/>
    <p:sldId id="311" r:id="rId62"/>
    <p:sldId id="312" r:id="rId63"/>
    <p:sldId id="313" r:id="rId64"/>
    <p:sldId id="315" r:id="rId65"/>
    <p:sldId id="316" r:id="rId66"/>
    <p:sldId id="317"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A9"/>
    <a:srgbClr val="7D3F92"/>
    <a:srgbClr val="005BA2"/>
    <a:srgbClr val="0432FF"/>
    <a:srgbClr val="6E1E6E"/>
    <a:srgbClr val="FFF100"/>
    <a:srgbClr val="EE1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55"/>
    <p:restoredTop sz="85367"/>
  </p:normalViewPr>
  <p:slideViewPr>
    <p:cSldViewPr snapToGrid="0">
      <p:cViewPr varScale="1">
        <p:scale>
          <a:sx n="127" d="100"/>
          <a:sy n="127" d="100"/>
        </p:scale>
        <p:origin x="11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3FF66-2408-B84E-8DE1-5B9953C36F61}" type="datetimeFigureOut">
              <a:rPr lang="en-GB" smtClean="0"/>
              <a:t>31/05/2023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1A4E1-6148-7348-8989-774682CB6A0C}" type="slidenum">
              <a:rPr lang="en-GB" smtClean="0"/>
              <a:t>‹#›</a:t>
            </a:fld>
            <a:endParaRPr lang="en-GB"/>
          </a:p>
        </p:txBody>
      </p:sp>
    </p:spTree>
    <p:extLst>
      <p:ext uri="{BB962C8B-B14F-4D97-AF65-F5344CB8AC3E}">
        <p14:creationId xmlns:p14="http://schemas.microsoft.com/office/powerpoint/2010/main" val="28881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pmjs.com/package/express-openapi-valida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youtu.be/nSKp2StlS6s?t="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contracts, API contracts validation and  testing and API development.</a:t>
            </a:r>
          </a:p>
          <a:p>
            <a:endParaRPr lang="en-GB" b="0" dirty="0"/>
          </a:p>
          <a:p>
            <a:endParaRPr lang="en-GB" b="0" dirty="0"/>
          </a:p>
        </p:txBody>
      </p:sp>
      <p:sp>
        <p:nvSpPr>
          <p:cNvPr id="4" name="Slide Number Placeholder 3"/>
          <p:cNvSpPr>
            <a:spLocks noGrp="1"/>
          </p:cNvSpPr>
          <p:nvPr>
            <p:ph type="sldNum" sz="quarter" idx="5"/>
          </p:nvPr>
        </p:nvSpPr>
        <p:spPr/>
        <p:txBody>
          <a:bodyPr/>
          <a:lstStyle/>
          <a:p>
            <a:fld id="{1E01A4E1-6148-7348-8989-774682CB6A0C}" type="slidenum">
              <a:rPr lang="en-GB" smtClean="0"/>
              <a:t>1</a:t>
            </a:fld>
            <a:endParaRPr lang="en-GB"/>
          </a:p>
        </p:txBody>
      </p:sp>
    </p:spTree>
    <p:extLst>
      <p:ext uri="{BB962C8B-B14F-4D97-AF65-F5344CB8AC3E}">
        <p14:creationId xmlns:p14="http://schemas.microsoft.com/office/powerpoint/2010/main" val="2950201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programming the implementation first. </a:t>
            </a:r>
          </a:p>
          <a:p>
            <a:endParaRPr lang="en-GB" dirty="0"/>
          </a:p>
          <a:p>
            <a:r>
              <a:rPr lang="en-GB" dirty="0"/>
              <a:t>This is a synchronous flow, usually used in the traditional waterfall software development.</a:t>
            </a:r>
          </a:p>
          <a:p>
            <a:endParaRPr lang="en-GB" dirty="0"/>
          </a:p>
          <a:p>
            <a:r>
              <a:rPr lang="en-GB" dirty="0"/>
              <a:t>Delays at any point in time will push back the overall delivery of the product.</a:t>
            </a:r>
          </a:p>
          <a:p>
            <a:endParaRPr lang="en-GB" dirty="0"/>
          </a:p>
          <a:p>
            <a:r>
              <a:rPr lang="en-GB" dirty="0"/>
              <a:t>Feedback is gathered later, so changes are costly since time and resources have already been invested in the product.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10</a:t>
            </a:fld>
            <a:endParaRPr lang="en-GB"/>
          </a:p>
        </p:txBody>
      </p:sp>
    </p:spTree>
    <p:extLst>
      <p:ext uri="{BB962C8B-B14F-4D97-AF65-F5344CB8AC3E}">
        <p14:creationId xmlns:p14="http://schemas.microsoft.com/office/powerpoint/2010/main" val="92963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some negatives of the Code First approach.</a:t>
            </a:r>
          </a:p>
          <a:p>
            <a:endParaRPr lang="en-GB" dirty="0"/>
          </a:p>
          <a:p>
            <a:r>
              <a:rPr lang="en-GB" sz="1200" dirty="0">
                <a:solidFill>
                  <a:schemeClr val="bg1"/>
                </a:solidFill>
                <a:latin typeface="Arial" panose="020B0604020202020204" pitchFamily="34" charset="0"/>
                <a:cs typeface="Arial" panose="020B0604020202020204" pitchFamily="34" charset="0"/>
              </a:rPr>
              <a:t>Code First doesn't mean leaving out the design.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lead to several problems.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Frustrated Users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Building the Wrong API</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Missed Opportunities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11</a:t>
            </a:fld>
            <a:endParaRPr lang="en-GB"/>
          </a:p>
        </p:txBody>
      </p:sp>
    </p:spTree>
    <p:extLst>
      <p:ext uri="{BB962C8B-B14F-4D97-AF65-F5344CB8AC3E}">
        <p14:creationId xmlns:p14="http://schemas.microsoft.com/office/powerpoint/2010/main" val="274057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good use cases of the Code First approach.</a:t>
            </a:r>
          </a:p>
          <a:p>
            <a:endParaRPr lang="en-GB" dirty="0"/>
          </a:p>
          <a:p>
            <a:r>
              <a:rPr lang="en-GB" dirty="0"/>
              <a:t>When Delivery Speed Matters - Developers can start coding directly from the requirements. </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12</a:t>
            </a:fld>
            <a:endParaRPr lang="en-GB"/>
          </a:p>
        </p:txBody>
      </p:sp>
    </p:spTree>
    <p:extLst>
      <p:ext uri="{BB962C8B-B14F-4D97-AF65-F5344CB8AC3E}">
        <p14:creationId xmlns:p14="http://schemas.microsoft.com/office/powerpoint/2010/main" val="420600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DESIGN FIRST APPROACH or API FIRST APPROACH</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13</a:t>
            </a:fld>
            <a:endParaRPr lang="en-GB"/>
          </a:p>
        </p:txBody>
      </p:sp>
    </p:spTree>
    <p:extLst>
      <p:ext uri="{BB962C8B-B14F-4D97-AF65-F5344CB8AC3E}">
        <p14:creationId xmlns:p14="http://schemas.microsoft.com/office/powerpoint/2010/main" val="191516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 in the Design first approach when starting with the API, instead of writing code, you do, planning the API,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design and functionality, early and often, before a lot of time and effort is sunk into the project. </a:t>
            </a:r>
          </a:p>
          <a:p>
            <a:endParaRPr lang="en-GB" dirty="0"/>
          </a:p>
          <a:p>
            <a:r>
              <a:rPr lang="en-GB" dirty="0"/>
              <a:t>Once the direction has been solidified, the design then serves as the contract that all teams can begin working towards in parallel.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14</a:t>
            </a:fld>
            <a:endParaRPr lang="en-GB"/>
          </a:p>
        </p:txBody>
      </p:sp>
    </p:spTree>
    <p:extLst>
      <p:ext uri="{BB962C8B-B14F-4D97-AF65-F5344CB8AC3E}">
        <p14:creationId xmlns:p14="http://schemas.microsoft.com/office/powerpoint/2010/main" val="7246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sz="1200" b="1" i="1" dirty="0">
                <a:solidFill>
                  <a:schemeClr val="bg1"/>
                </a:solidFill>
                <a:latin typeface="Arial" panose="020B0604020202020204" pitchFamily="34" charset="0"/>
                <a:cs typeface="Arial" panose="020B0604020202020204" pitchFamily="34" charset="0"/>
              </a:rPr>
              <a:t>It takes commitment</a:t>
            </a:r>
            <a:r>
              <a:rPr lang="en-GB" sz="1200" i="1" dirty="0">
                <a:solidFill>
                  <a:schemeClr val="bg1"/>
                </a:solidFill>
                <a:latin typeface="Arial" panose="020B0604020202020204" pitchFamily="34" charset="0"/>
                <a:cs typeface="Arial" panose="020B0604020202020204" pitchFamily="34" charset="0"/>
              </a:rPr>
              <a:t> - </a:t>
            </a:r>
            <a:r>
              <a:rPr lang="en-GB" sz="1200" dirty="0">
                <a:solidFill>
                  <a:schemeClr val="bg1"/>
                </a:solidFill>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15</a:t>
            </a:fld>
            <a:endParaRPr lang="en-GB"/>
          </a:p>
        </p:txBody>
      </p:sp>
    </p:spTree>
    <p:extLst>
      <p:ext uri="{BB962C8B-B14F-4D97-AF65-F5344CB8AC3E}">
        <p14:creationId xmlns:p14="http://schemas.microsoft.com/office/powerpoint/2010/main" val="152071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look at the benefits of the Design First approach which far outweigh the challenges.</a:t>
            </a:r>
          </a:p>
          <a:p>
            <a:pPr marL="0" indent="0">
              <a:buNone/>
            </a:pPr>
            <a:endParaRPr lang="en-GB" sz="1200" b="1" dirty="0">
              <a:solidFill>
                <a:schemeClr val="bg1"/>
              </a:solidFill>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happens at a stage when changes are easily doable, before a lot of time and effort are sunk into the project. </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leads to Product-Driven APIs with better user experience and higher customer satisfaction.</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reduces coupling and enables provider and consumer teams to work independently and in parallel.</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The API definition can be the Single Source of Truth for Developers, DevOps and Architects.</a:t>
            </a:r>
          </a:p>
          <a:p>
            <a:endParaRPr lang="en-GB"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16</a:t>
            </a:fld>
            <a:endParaRPr lang="en-GB"/>
          </a:p>
        </p:txBody>
      </p:sp>
    </p:spTree>
    <p:extLst>
      <p:ext uri="{BB962C8B-B14F-4D97-AF65-F5344CB8AC3E}">
        <p14:creationId xmlns:p14="http://schemas.microsoft.com/office/powerpoint/2010/main" val="917452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real world examples.</a:t>
            </a:r>
          </a:p>
          <a:p>
            <a:endParaRPr lang="en-GB" dirty="0"/>
          </a:p>
          <a:p>
            <a:r>
              <a:rPr lang="en-GB" dirty="0"/>
              <a:t>Speaking from personal experience from working at the BBC and at Schwarz IT:</a:t>
            </a:r>
          </a:p>
          <a:p>
            <a:endParaRPr lang="en-GB" dirty="0"/>
          </a:p>
          <a:p>
            <a:r>
              <a:rPr lang="en-GB" dirty="0"/>
              <a:t>We use API-first design and we have seen some great benefits including reduced development times, tighter feedback loops, and better API design overall. </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17</a:t>
            </a:fld>
            <a:endParaRPr lang="en-GB"/>
          </a:p>
        </p:txBody>
      </p:sp>
    </p:spTree>
    <p:extLst>
      <p:ext uri="{BB962C8B-B14F-4D97-AF65-F5344CB8AC3E}">
        <p14:creationId xmlns:p14="http://schemas.microsoft.com/office/powerpoint/2010/main" val="84719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 there is a new couple in town!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18</a:t>
            </a:fld>
            <a:endParaRPr lang="en-GB"/>
          </a:p>
        </p:txBody>
      </p:sp>
    </p:spTree>
    <p:extLst>
      <p:ext uri="{BB962C8B-B14F-4D97-AF65-F5344CB8AC3E}">
        <p14:creationId xmlns:p14="http://schemas.microsoft.com/office/powerpoint/2010/main" val="157899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YOUR API IS YOUR CONTRACT</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19</a:t>
            </a:fld>
            <a:endParaRPr lang="en-GB"/>
          </a:p>
        </p:txBody>
      </p:sp>
    </p:spTree>
    <p:extLst>
      <p:ext uri="{BB962C8B-B14F-4D97-AF65-F5344CB8AC3E}">
        <p14:creationId xmlns:p14="http://schemas.microsoft.com/office/powerpoint/2010/main" val="1833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my name is Atanas</a:t>
            </a:r>
          </a:p>
          <a:p>
            <a:endParaRPr lang="en-GB" dirty="0"/>
          </a:p>
          <a:p>
            <a:r>
              <a:rPr lang="en-GB" dirty="0"/>
              <a:t>I am a Senior Software Engineer at </a:t>
            </a:r>
            <a:r>
              <a:rPr lang="en-GB" dirty="0" err="1"/>
              <a:t>SchwarzIT</a:t>
            </a:r>
            <a:r>
              <a:rPr lang="en-GB" dirty="0"/>
              <a:t> Bulgaria</a:t>
            </a:r>
          </a:p>
          <a:p>
            <a:endParaRPr lang="en-GB" dirty="0"/>
          </a:p>
          <a:p>
            <a:r>
              <a:rPr lang="en-GB" dirty="0"/>
              <a:t>I work in the IT Solution Development Department.</a:t>
            </a:r>
          </a:p>
          <a:p>
            <a:endParaRPr lang="en-GB" dirty="0"/>
          </a:p>
          <a:p>
            <a:r>
              <a:rPr lang="en-GB" dirty="0"/>
              <a:t>I am part of the team which develops and maintains our custom CMS systems among other systems.</a:t>
            </a:r>
          </a:p>
          <a:p>
            <a:endParaRPr lang="en-GB" dirty="0"/>
          </a:p>
          <a:p>
            <a:r>
              <a:rPr lang="en-GB" dirty="0"/>
              <a:t>- Why are you talking about this topic?</a:t>
            </a:r>
          </a:p>
          <a:p>
            <a:r>
              <a:rPr lang="en-GB" dirty="0"/>
              <a:t>My colleagues gave me a new task, I guess as a bit of a challenge – me being unaware it being something they were unable to solve a couple of years ago.</a:t>
            </a:r>
          </a:p>
          <a:p>
            <a:r>
              <a:rPr lang="en-GB" dirty="0"/>
              <a:t>And for a good reason, the technology wasn’t quite there yet, but after a lot of hard work I was able to solve it. The task was to come up with a way to use contract testing for our APIs without having to write a whole new suit for testing or something similar.</a:t>
            </a:r>
          </a:p>
          <a:p>
            <a:endParaRPr lang="en-GB" dirty="0"/>
          </a:p>
          <a:p>
            <a:r>
              <a:rPr lang="en-GB" dirty="0"/>
              <a:t>- Why are you giving this talk today?</a:t>
            </a:r>
          </a:p>
          <a:p>
            <a:r>
              <a:rPr lang="en-GB" dirty="0"/>
              <a:t>At the time, to the best of my knowledge, it was very few other companies, using this technology in this particular way, mainly Atlassian, us at </a:t>
            </a:r>
            <a:r>
              <a:rPr lang="en-GB" dirty="0" err="1"/>
              <a:t>SchwarzIT</a:t>
            </a:r>
            <a:r>
              <a:rPr lang="en-GB" dirty="0"/>
              <a:t> and a few others. It's only recently that I have seen the trend of this technology raising.</a:t>
            </a:r>
          </a:p>
          <a:p>
            <a:r>
              <a:rPr lang="en-GB" dirty="0"/>
              <a:t>And still there are not enough blog posts or tutorials on this topic, so, I want to share my real-world findings with you as I think they are innovative, applicable in practice and greatly beneficial.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a:t>
            </a:fld>
            <a:endParaRPr lang="en-GB"/>
          </a:p>
        </p:txBody>
      </p:sp>
    </p:spTree>
    <p:extLst>
      <p:ext uri="{BB962C8B-B14F-4D97-AF65-F5344CB8AC3E}">
        <p14:creationId xmlns:p14="http://schemas.microsoft.com/office/powerpoint/2010/main" val="2649807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sz="1200" dirty="0">
                <a:solidFill>
                  <a:schemeClr val="bg1"/>
                </a:solidFill>
                <a:latin typeface="Arial" panose="020B0604020202020204" pitchFamily="34" charset="0"/>
                <a:cs typeface="Arial" panose="020B0604020202020204" pitchFamily="34" charset="0"/>
              </a:rPr>
              <a:t>API First means that implementation starts with the definition of an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contract uses tools such as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An API contract helps communicates change.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Providing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before each new version allows consumers to review the contract before they commit to it.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All of these things help with your API economy.</a:t>
            </a:r>
          </a:p>
          <a:p>
            <a:r>
              <a:rPr lang="en-GB" sz="1200" dirty="0">
                <a:solidFill>
                  <a:schemeClr val="bg1"/>
                </a:solidFill>
                <a:latin typeface="Arial" panose="020B0604020202020204" pitchFamily="34" charset="0"/>
                <a:cs typeface="Arial" panose="020B0604020202020204" pitchFamily="34" charset="0"/>
              </a:rPr>
              <a:t>An API Economy is more or less, generally the practice of exchanging data and value between consumers and providers through HTTP-based APIs such as REST APIs.</a:t>
            </a:r>
          </a:p>
          <a:p>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20</a:t>
            </a:fld>
            <a:endParaRPr lang="en-GB"/>
          </a:p>
        </p:txBody>
      </p:sp>
    </p:spTree>
    <p:extLst>
      <p:ext uri="{BB962C8B-B14F-4D97-AF65-F5344CB8AC3E}">
        <p14:creationId xmlns:p14="http://schemas.microsoft.com/office/powerpoint/2010/main" val="408806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have disastrous consequences.</a:t>
            </a:r>
          </a:p>
          <a:p>
            <a:pPr marL="0" indent="0">
              <a:buNone/>
            </a:pPr>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If only there was a way to change this?!?</a:t>
            </a:r>
          </a:p>
          <a:p>
            <a:endParaRPr lang="en-GB"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21</a:t>
            </a:fld>
            <a:endParaRPr lang="en-GB"/>
          </a:p>
        </p:txBody>
      </p:sp>
    </p:spTree>
    <p:extLst>
      <p:ext uri="{BB962C8B-B14F-4D97-AF65-F5344CB8AC3E}">
        <p14:creationId xmlns:p14="http://schemas.microsoft.com/office/powerpoint/2010/main" val="2417385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Enter Contract Testing and validation!</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22</a:t>
            </a:fld>
            <a:endParaRPr lang="en-GB"/>
          </a:p>
        </p:txBody>
      </p:sp>
    </p:spTree>
    <p:extLst>
      <p:ext uri="{BB962C8B-B14F-4D97-AF65-F5344CB8AC3E}">
        <p14:creationId xmlns:p14="http://schemas.microsoft.com/office/powerpoint/2010/main" val="3955777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sz="1200" dirty="0">
                <a:solidFill>
                  <a:schemeClr val="bg1"/>
                </a:solidFill>
                <a:latin typeface="Arial" panose="020B0604020202020204" pitchFamily="34" charset="0"/>
                <a:cs typeface="Arial" panose="020B0604020202020204" pitchFamily="34" charset="0"/>
              </a:rPr>
              <a:t>This is the way we enforce and validate our API contracts.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When compared to E2E testing, contract testing enables you to create consistent curves in your pipeline’s speed and complexity that look more like the chart below.</a:t>
            </a:r>
          </a:p>
          <a:p>
            <a:r>
              <a:rPr lang="en-GB" sz="1200" dirty="0">
                <a:solidFill>
                  <a:schemeClr val="bg1"/>
                </a:solidFill>
                <a:latin typeface="Arial" panose="020B0604020202020204" pitchFamily="34" charset="0"/>
                <a:cs typeface="Arial" panose="020B0604020202020204" pitchFamily="34" charset="0"/>
              </a:rPr>
              <a:t>And still maintain many of the safety guarantees of E2E tests.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23</a:t>
            </a:fld>
            <a:endParaRPr lang="en-GB"/>
          </a:p>
        </p:txBody>
      </p:sp>
    </p:spTree>
    <p:extLst>
      <p:ext uri="{BB962C8B-B14F-4D97-AF65-F5344CB8AC3E}">
        <p14:creationId xmlns:p14="http://schemas.microsoft.com/office/powerpoint/2010/main" val="115241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24</a:t>
            </a:fld>
            <a:endParaRPr lang="en-GB"/>
          </a:p>
        </p:txBody>
      </p:sp>
    </p:spTree>
    <p:extLst>
      <p:ext uri="{BB962C8B-B14F-4D97-AF65-F5344CB8AC3E}">
        <p14:creationId xmlns:p14="http://schemas.microsoft.com/office/powerpoint/2010/main" val="92515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going to need the right tools for the job.</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25</a:t>
            </a:fld>
            <a:endParaRPr lang="en-GB"/>
          </a:p>
        </p:txBody>
      </p:sp>
    </p:spTree>
    <p:extLst>
      <p:ext uri="{BB962C8B-B14F-4D97-AF65-F5344CB8AC3E}">
        <p14:creationId xmlns:p14="http://schemas.microsoft.com/office/powerpoint/2010/main" val="167079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the the anatomy of an </a:t>
            </a:r>
            <a:r>
              <a:rPr lang="en-GB" dirty="0" err="1"/>
              <a:t>OpenAPI</a:t>
            </a:r>
            <a:r>
              <a:rPr lang="en-GB" dirty="0"/>
              <a:t> spec document written in YAML.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a:t>
            </a:r>
            <a:r>
              <a:rPr lang="en-GB" sz="1200" dirty="0">
                <a:solidFill>
                  <a:schemeClr val="bg1"/>
                </a:solidFill>
                <a:latin typeface="Arial" panose="020B0604020202020204" pitchFamily="34" charset="0"/>
                <a:cs typeface="Arial" panose="020B0604020202020204" pitchFamily="34" charset="0"/>
              </a:rPr>
              <a:t>defines a standard format, and a language-agnostic interface to REST APIs. </a:t>
            </a:r>
            <a:endParaRPr lang="en-GB" dirty="0"/>
          </a:p>
          <a:p>
            <a:r>
              <a:rPr lang="en-GB" dirty="0"/>
              <a:t>You can see:</a:t>
            </a:r>
          </a:p>
          <a:p>
            <a:r>
              <a:rPr lang="en-GB" sz="1200" dirty="0">
                <a:solidFill>
                  <a:schemeClr val="bg1"/>
                </a:solidFill>
                <a:latin typeface="Arial" panose="020B0604020202020204" pitchFamily="34" charset="0"/>
                <a:cs typeface="Arial" panose="020B0604020202020204" pitchFamily="34" charset="0"/>
              </a:rPr>
              <a:t>- Available endpoints and operations on each endpoint (</a:t>
            </a:r>
            <a:r>
              <a:rPr lang="en-GB" sz="1200" i="1" dirty="0">
                <a:solidFill>
                  <a:schemeClr val="bg1"/>
                </a:solidFill>
                <a:latin typeface="Arial" panose="020B0604020202020204" pitchFamily="34" charset="0"/>
                <a:cs typeface="Arial" panose="020B0604020202020204" pitchFamily="34" charset="0"/>
              </a:rPr>
              <a:t>GET /example, POST /example</a:t>
            </a:r>
            <a:r>
              <a:rPr lang="en-GB" sz="1200" dirty="0">
                <a:solidFill>
                  <a:schemeClr val="bg1"/>
                </a:solidFill>
                <a:latin typeface="Arial" panose="020B0604020202020204" pitchFamily="34" charset="0"/>
                <a:cs typeface="Arial" panose="020B0604020202020204" pitchFamily="34" charset="0"/>
              </a:rPr>
              <a:t>).</a:t>
            </a:r>
          </a:p>
          <a:p>
            <a:r>
              <a:rPr lang="en-GB" sz="1200" dirty="0">
                <a:solidFill>
                  <a:schemeClr val="bg1"/>
                </a:solidFill>
                <a:latin typeface="Arial" panose="020B0604020202020204" pitchFamily="34" charset="0"/>
                <a:cs typeface="Arial" panose="020B0604020202020204" pitchFamily="34" charset="0"/>
              </a:rPr>
              <a:t>- Parameters.</a:t>
            </a:r>
          </a:p>
          <a:p>
            <a:r>
              <a:rPr lang="en-GB" sz="1200" dirty="0">
                <a:solidFill>
                  <a:schemeClr val="bg1"/>
                </a:solidFill>
                <a:latin typeface="Arial" panose="020B0604020202020204" pitchFamily="34" charset="0"/>
                <a:cs typeface="Arial" panose="020B0604020202020204" pitchFamily="34" charset="0"/>
              </a:rPr>
              <a:t>- Authentication methods.</a:t>
            </a:r>
          </a:p>
          <a:p>
            <a:r>
              <a:rPr lang="en-GB" sz="1200" dirty="0">
                <a:solidFill>
                  <a:schemeClr val="bg1"/>
                </a:solidFill>
                <a:latin typeface="Arial" panose="020B0604020202020204" pitchFamily="34" charset="0"/>
                <a:cs typeface="Arial" panose="020B0604020202020204" pitchFamily="34" charset="0"/>
              </a:rPr>
              <a:t>- Contact information, license, terms of use etc.</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Can be also written in JSON.</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It also has schemas for modelling objects.</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26</a:t>
            </a:fld>
            <a:endParaRPr lang="en-GB"/>
          </a:p>
        </p:txBody>
      </p:sp>
    </p:spTree>
    <p:extLst>
      <p:ext uri="{BB962C8B-B14F-4D97-AF65-F5344CB8AC3E}">
        <p14:creationId xmlns:p14="http://schemas.microsoft.com/office/powerpoint/2010/main" val="2666276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spec file, with Swagger you can generate a server stub, and the only thing left to do will be to implement the logic, and then your API is ready to go!</a:t>
            </a:r>
          </a:p>
          <a:p>
            <a:endParaRPr lang="en-GB" dirty="0"/>
          </a:p>
          <a:p>
            <a:r>
              <a:rPr lang="en-GB" dirty="0"/>
              <a:t>You can generate interactive documentation that lets you try out the API directly in the browser.</a:t>
            </a:r>
          </a:p>
          <a:p>
            <a:endParaRPr lang="en-GB" dirty="0"/>
          </a:p>
          <a:p>
            <a:r>
              <a:rPr lang="en-GB" dirty="0"/>
              <a:t>And also when it comes to documentation, do any of these look or sound familiar?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“Code-first and </a:t>
            </a:r>
            <a:r>
              <a:rPr lang="en-GB" sz="1200" b="1" i="1" u="sng" dirty="0">
                <a:solidFill>
                  <a:schemeClr val="bg1"/>
                </a:solidFill>
                <a:latin typeface="Arial" panose="020B0604020202020204" pitchFamily="34" charset="0"/>
                <a:cs typeface="Arial" panose="020B0604020202020204" pitchFamily="34" charset="0"/>
              </a:rPr>
              <a:t>meh </a:t>
            </a:r>
            <a:r>
              <a:rPr lang="en-GB" sz="1200" dirty="0">
                <a:solidFill>
                  <a:schemeClr val="bg1"/>
                </a:solidFill>
                <a:latin typeface="Arial" panose="020B0604020202020204" pitchFamily="34" charset="0"/>
                <a:cs typeface="Arial" panose="020B0604020202020204" pitchFamily="34" charset="0"/>
              </a:rPr>
              <a:t>docs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We will write docs ”</a:t>
            </a:r>
            <a:r>
              <a:rPr lang="en-GB" sz="1200" b="1" i="1" u="sng" dirty="0">
                <a:solidFill>
                  <a:schemeClr val="bg1"/>
                </a:solidFill>
                <a:latin typeface="Arial" panose="020B0604020202020204" pitchFamily="34" charset="0"/>
                <a:cs typeface="Arial" panose="020B0604020202020204" pitchFamily="34" charset="0"/>
              </a:rPr>
              <a:t>when we have time</a:t>
            </a:r>
            <a:r>
              <a:rPr lang="en-GB" sz="1200" dirty="0">
                <a:solidFill>
                  <a:schemeClr val="bg1"/>
                </a:solidFill>
                <a:latin typeface="Arial" panose="020B0604020202020204" pitchFamily="34" charset="0"/>
                <a:cs typeface="Arial" panose="020B0604020202020204" pitchFamily="34" charset="0"/>
              </a:rPr>
              <a:t>”… almost definitely for sure… </a:t>
            </a:r>
            <a:r>
              <a:rPr lang="en-GB" sz="1200" b="1" i="1" u="sng" dirty="0">
                <a:solidFill>
                  <a:schemeClr val="bg1"/>
                </a:solidFill>
                <a:latin typeface="Arial" panose="020B0604020202020204" pitchFamily="34" charset="0"/>
                <a:cs typeface="Arial" panose="020B0604020202020204" pitchFamily="34" charset="0"/>
              </a:rPr>
              <a:t>maybe</a:t>
            </a:r>
            <a:r>
              <a:rPr lang="en-GB" sz="1200" dirty="0">
                <a:solidFill>
                  <a:schemeClr val="bg1"/>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With swagger you have the documentation right from the beginning.</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27</a:t>
            </a:fld>
            <a:endParaRPr lang="en-GB"/>
          </a:p>
        </p:txBody>
      </p:sp>
    </p:spTree>
    <p:extLst>
      <p:ext uri="{BB962C8B-B14F-4D97-AF65-F5344CB8AC3E}">
        <p14:creationId xmlns:p14="http://schemas.microsoft.com/office/powerpoint/2010/main" val="119625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clients.</a:t>
            </a:r>
          </a:p>
          <a:p>
            <a:endParaRPr lang="en-GB" dirty="0"/>
          </a:p>
          <a:p>
            <a:r>
              <a:rPr lang="en-GB" dirty="0"/>
              <a:t>Server stubs.</a:t>
            </a:r>
          </a:p>
          <a:p>
            <a:endParaRPr lang="en-GB" dirty="0"/>
          </a:p>
          <a:p>
            <a:r>
              <a:rPr lang="en-GB" dirty="0"/>
              <a:t>Documentation.</a:t>
            </a:r>
          </a:p>
          <a:p>
            <a:endParaRPr lang="en-GB" dirty="0"/>
          </a:p>
          <a:p>
            <a:r>
              <a:rPr lang="en-GB" dirty="0"/>
              <a:t>And etcetera etc.</a:t>
            </a:r>
          </a:p>
          <a:p>
            <a:endParaRPr lang="en-GB" dirty="0"/>
          </a:p>
          <a:p>
            <a:r>
              <a:rPr lang="en-GB" dirty="0"/>
              <a:t>This is often called “spec-to-code generation”, because you use an </a:t>
            </a:r>
            <a:r>
              <a:rPr lang="en-GB" dirty="0" err="1"/>
              <a:t>OpenAPI</a:t>
            </a:r>
            <a:r>
              <a:rPr lang="en-GB" dirty="0"/>
              <a:t> spec file, and an </a:t>
            </a:r>
            <a:r>
              <a:rPr lang="en-GB" dirty="0" err="1"/>
              <a:t>OpenAPI</a:t>
            </a:r>
            <a:r>
              <a:rPr lang="en-GB" dirty="0"/>
              <a:t> generator, to generate code from the spec file.</a:t>
            </a:r>
          </a:p>
          <a:p>
            <a:r>
              <a:rPr lang="en-GB" dirty="0"/>
              <a:t>We will see this a bit later in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28</a:t>
            </a:fld>
            <a:endParaRPr lang="en-GB"/>
          </a:p>
        </p:txBody>
      </p:sp>
    </p:spTree>
    <p:extLst>
      <p:ext uri="{BB962C8B-B14F-4D97-AF65-F5344CB8AC3E}">
        <p14:creationId xmlns:p14="http://schemas.microsoft.com/office/powerpoint/2010/main" val="417208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Here is the reverse of the previous slide – “code-to-spec generation”.</a:t>
            </a:r>
          </a:p>
          <a:p>
            <a:pPr marL="0" indent="0">
              <a:buNone/>
            </a:pPr>
            <a:r>
              <a:rPr lang="en-GB" sz="1200" dirty="0">
                <a:solidFill>
                  <a:schemeClr val="bg1"/>
                </a:solidFill>
                <a:latin typeface="Arial" panose="020B0604020202020204" pitchFamily="34" charset="0"/>
                <a:cs typeface="Arial" panose="020B0604020202020204" pitchFamily="34" charset="0"/>
              </a:rPr>
              <a:t>This is where you use an existing code base, and an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Generator</a:t>
            </a:r>
            <a:r>
              <a:rPr lang="en-GB" sz="1200" dirty="0">
                <a:solidFill>
                  <a:schemeClr val="bg1"/>
                </a:solidFill>
                <a:latin typeface="Arial" panose="020B0604020202020204" pitchFamily="34" charset="0"/>
                <a:cs typeface="Arial" panose="020B0604020202020204" pitchFamily="34" charset="0"/>
              </a:rPr>
              <a:t>, to generate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files for it, for documentation for example.</a:t>
            </a:r>
            <a:endParaRPr lang="bg-BG" sz="1200" dirty="0">
              <a:solidFill>
                <a:schemeClr val="bg1"/>
              </a:solidFill>
              <a:latin typeface="Arial" panose="020B0604020202020204" pitchFamily="34" charset="0"/>
              <a:cs typeface="Arial" panose="020B0604020202020204" pitchFamily="34" charset="0"/>
            </a:endParaRPr>
          </a:p>
          <a:p>
            <a:endParaRPr lang="bg-BG"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29</a:t>
            </a:fld>
            <a:endParaRPr lang="en-GB"/>
          </a:p>
        </p:txBody>
      </p:sp>
    </p:spTree>
    <p:extLst>
      <p:ext uri="{BB962C8B-B14F-4D97-AF65-F5344CB8AC3E}">
        <p14:creationId xmlns:p14="http://schemas.microsoft.com/office/powerpoint/2010/main" val="249192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a:t>
            </a:r>
          </a:p>
          <a:p>
            <a:r>
              <a:rPr lang="en-GB" dirty="0"/>
              <a:t>We will then see Design First vs. Code First.</a:t>
            </a:r>
          </a:p>
          <a:p>
            <a:r>
              <a:rPr lang="en-GB" dirty="0"/>
              <a:t>We will see what is an API contract and why API First is important.</a:t>
            </a:r>
          </a:p>
          <a:p>
            <a:r>
              <a:rPr lang="en-GB" dirty="0"/>
              <a:t>We will go over the tools needed for contract testing.</a:t>
            </a:r>
          </a:p>
          <a:p>
            <a:r>
              <a:rPr lang="en-GB" dirty="0"/>
              <a:t>And we will look at some practical applications with some Demos and draw conclusions in the end.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a:t>
            </a:fld>
            <a:endParaRPr lang="en-GB"/>
          </a:p>
        </p:txBody>
      </p:sp>
    </p:spTree>
    <p:extLst>
      <p:ext uri="{BB962C8B-B14F-4D97-AF65-F5344CB8AC3E}">
        <p14:creationId xmlns:p14="http://schemas.microsoft.com/office/powerpoint/2010/main" val="2859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component we need.</a:t>
            </a:r>
          </a:p>
          <a:p>
            <a:endParaRPr lang="en-GB" dirty="0"/>
          </a:p>
          <a:p>
            <a:pPr marL="0" indent="0">
              <a:buNone/>
            </a:pPr>
            <a:r>
              <a:rPr lang="en-GB" sz="12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write a complicated parser or library to do the work, I found the answer!</a:t>
            </a:r>
          </a:p>
          <a:p>
            <a:pPr marL="0" indent="0">
              <a:buNone/>
            </a:pPr>
            <a:endParaRPr lang="en-GB" sz="1200" b="1" i="1" dirty="0">
              <a:solidFill>
                <a:schemeClr val="bg1"/>
              </a:solidFill>
              <a:latin typeface="Arial" panose="020B0604020202020204" pitchFamily="34" charset="0"/>
              <a:cs typeface="Arial" panose="020B0604020202020204" pitchFamily="34" charset="0"/>
            </a:endParaRPr>
          </a:p>
          <a:p>
            <a:pPr marL="0" indent="0">
              <a:buNone/>
            </a:pPr>
            <a:r>
              <a:rPr lang="en-GB" sz="1200" b="1" i="1" dirty="0">
                <a:solidFill>
                  <a:schemeClr val="bg1"/>
                </a:solidFill>
                <a:latin typeface="Arial" panose="020B0604020202020204" pitchFamily="34" charset="0"/>
                <a:cs typeface="Arial" panose="020B0604020202020204" pitchFamily="34" charset="0"/>
              </a:rPr>
              <a:t>Atlassian – Request Validator</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specification.</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has several modules for different frameworks including integrations with the REST Assured testing library.</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30</a:t>
            </a:fld>
            <a:endParaRPr lang="en-GB"/>
          </a:p>
        </p:txBody>
      </p:sp>
    </p:spTree>
    <p:extLst>
      <p:ext uri="{BB962C8B-B14F-4D97-AF65-F5344CB8AC3E}">
        <p14:creationId xmlns:p14="http://schemas.microsoft.com/office/powerpoint/2010/main" val="1496427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And here are a couple of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validators for the frontend, using </a:t>
            </a:r>
            <a:r>
              <a:rPr lang="en-GB" sz="1200" dirty="0" err="1">
                <a:solidFill>
                  <a:schemeClr val="bg1"/>
                </a:solidFill>
                <a:latin typeface="Arial" panose="020B0604020202020204" pitchFamily="34" charset="0"/>
                <a:cs typeface="Arial" panose="020B0604020202020204" pitchFamily="34" charset="0"/>
              </a:rPr>
              <a:t>ExpressJS</a:t>
            </a:r>
            <a:r>
              <a:rPr lang="en-GB" sz="1200" dirty="0">
                <a:solidFill>
                  <a:schemeClr val="bg1"/>
                </a:solidFill>
                <a:latin typeface="Arial" panose="020B0604020202020204" pitchFamily="34" charset="0"/>
                <a:cs typeface="Arial" panose="020B0604020202020204" pitchFamily="34" charset="0"/>
              </a:rPr>
              <a:t>,  which automatically validate API requests and responses based on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a:t>
            </a:r>
            <a:endParaRPr lang="bg-BG" sz="1200" dirty="0">
              <a:solidFill>
                <a:schemeClr val="bg1"/>
              </a:solidFill>
              <a:latin typeface="Arial" panose="020B0604020202020204" pitchFamily="34" charset="0"/>
              <a:cs typeface="Arial" panose="020B0604020202020204" pitchFamily="34" charset="0"/>
            </a:endParaRPr>
          </a:p>
          <a:p>
            <a:pPr marL="0" indent="0">
              <a:buNone/>
            </a:pPr>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-validate (</a:t>
            </a:r>
            <a:r>
              <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200" b="1" i="1" dirty="0">
                <a:solidFill>
                  <a:schemeClr val="bg1"/>
                </a:solidFill>
                <a:latin typeface="Arial" panose="020B0604020202020204" pitchFamily="34" charset="0"/>
                <a:cs typeface="Arial" panose="020B0604020202020204" pitchFamily="34" charset="0"/>
              </a:rPr>
              <a:t>)</a:t>
            </a:r>
            <a:endParaRPr lang="bg-BG" sz="1200" dirty="0">
              <a:solidFill>
                <a:schemeClr val="bg1"/>
              </a:solidFill>
              <a:latin typeface="Arial" panose="020B0604020202020204" pitchFamily="34" charset="0"/>
              <a:cs typeface="Arial" panose="020B0604020202020204" pitchFamily="34" charset="0"/>
            </a:endParaRP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-validator (</a:t>
            </a: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200" b="1" i="1" dirty="0">
                <a:solidFill>
                  <a:schemeClr val="bg1"/>
                </a:solidFill>
                <a:latin typeface="Arial" panose="020B0604020202020204" pitchFamily="34" charset="0"/>
                <a:cs typeface="Arial" panose="020B0604020202020204" pitchFamily="34" charset="0"/>
              </a:rPr>
              <a:t>)</a:t>
            </a:r>
            <a:endParaRPr lang="bg-BG"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31</a:t>
            </a:fld>
            <a:endParaRPr lang="en-GB"/>
          </a:p>
        </p:txBody>
      </p:sp>
    </p:spTree>
    <p:extLst>
      <p:ext uri="{BB962C8B-B14F-4D97-AF65-F5344CB8AC3E}">
        <p14:creationId xmlns:p14="http://schemas.microsoft.com/office/powerpoint/2010/main" val="56554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all the usual suspects for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32</a:t>
            </a:fld>
            <a:endParaRPr lang="en-GB"/>
          </a:p>
        </p:txBody>
      </p:sp>
    </p:spTree>
    <p:extLst>
      <p:ext uri="{BB962C8B-B14F-4D97-AF65-F5344CB8AC3E}">
        <p14:creationId xmlns:p14="http://schemas.microsoft.com/office/powerpoint/2010/main" val="2949063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a:t>
            </a:r>
            <a:r>
              <a:rPr lang="en-GB"/>
              <a:t>fact.</a:t>
            </a:r>
            <a:endParaRPr lang="en-GB" dirty="0"/>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a:p>
            <a:r>
              <a:rPr lang="en-GB" dirty="0"/>
              <a:t>So, a pretty cool animal overall.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33</a:t>
            </a:fld>
            <a:endParaRPr lang="en-GB"/>
          </a:p>
        </p:txBody>
      </p:sp>
    </p:spTree>
    <p:extLst>
      <p:ext uri="{BB962C8B-B14F-4D97-AF65-F5344CB8AC3E}">
        <p14:creationId xmlns:p14="http://schemas.microsoft.com/office/powerpoint/2010/main" val="3676883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34</a:t>
            </a:fld>
            <a:endParaRPr lang="en-GB"/>
          </a:p>
        </p:txBody>
      </p:sp>
    </p:spTree>
    <p:extLst>
      <p:ext uri="{BB962C8B-B14F-4D97-AF65-F5344CB8AC3E}">
        <p14:creationId xmlns:p14="http://schemas.microsoft.com/office/powerpoint/2010/main" val="1561636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look at what are we going to do in the demo.</a:t>
            </a:r>
          </a:p>
          <a:p>
            <a:endParaRPr lang="en-GB" dirty="0"/>
          </a:p>
          <a:p>
            <a:r>
              <a:rPr lang="en-GB" sz="1200" b="1" i="1" dirty="0">
                <a:latin typeface="Arial" panose="020B0604020202020204" pitchFamily="34" charset="0"/>
                <a:cs typeface="Arial" panose="020B0604020202020204" pitchFamily="34" charset="0"/>
              </a:rPr>
              <a:t>Look at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a:t>
            </a:r>
          </a:p>
          <a:p>
            <a:r>
              <a:rPr lang="en-GB" sz="1200" b="1" i="1" dirty="0">
                <a:latin typeface="Arial" panose="020B0604020202020204" pitchFamily="34" charset="0"/>
                <a:cs typeface="Arial" panose="020B0604020202020204" pitchFamily="34" charset="0"/>
              </a:rPr>
              <a:t>Use it to generate a back-end server in Java and </a:t>
            </a:r>
            <a:r>
              <a:rPr lang="en-GB" sz="1200" b="1" i="1" dirty="0" err="1">
                <a:latin typeface="Arial" panose="020B0604020202020204" pitchFamily="34" charset="0"/>
                <a:cs typeface="Arial" panose="020B0604020202020204" pitchFamily="34" charset="0"/>
              </a:rPr>
              <a:t>SpringBoot</a:t>
            </a:r>
            <a:r>
              <a:rPr lang="en-GB" sz="1200" b="1" i="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Use it to generate a front-end client in JavaScript and Angular.</a:t>
            </a:r>
          </a:p>
          <a:p>
            <a:r>
              <a:rPr lang="en-GB" sz="1200" b="1" i="1" dirty="0">
                <a:latin typeface="Arial" panose="020B0604020202020204" pitchFamily="34" charset="0"/>
                <a:cs typeface="Arial" panose="020B0604020202020204" pitchFamily="34" charset="0"/>
              </a:rPr>
              <a:t>Use Atlassian’s validator to add tests to the back-end server and validate our API.</a:t>
            </a:r>
          </a:p>
          <a:p>
            <a:r>
              <a:rPr lang="en-GB" sz="1200" b="1" i="1" dirty="0">
                <a:latin typeface="Arial" panose="020B0604020202020204" pitchFamily="34" charset="0"/>
                <a:cs typeface="Arial" panose="020B0604020202020204" pitchFamily="34" charset="0"/>
              </a:rPr>
              <a:t>Use express-</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-validate to add tests to the front-end server and validate our API.</a:t>
            </a:r>
          </a:p>
          <a:p>
            <a:r>
              <a:rPr lang="en-GB" sz="1200" b="1" i="1" dirty="0">
                <a:latin typeface="Arial" panose="020B0604020202020204" pitchFamily="34" charset="0"/>
                <a:cs typeface="Arial" panose="020B0604020202020204" pitchFamily="34" charset="0"/>
              </a:rPr>
              <a:t>Demonstrate how the tests fail if we breach our API contract.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35</a:t>
            </a:fld>
            <a:endParaRPr lang="en-GB"/>
          </a:p>
        </p:txBody>
      </p:sp>
    </p:spTree>
    <p:extLst>
      <p:ext uri="{BB962C8B-B14F-4D97-AF65-F5344CB8AC3E}">
        <p14:creationId xmlns:p14="http://schemas.microsoft.com/office/powerpoint/2010/main" val="2593176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36</a:t>
            </a:fld>
            <a:endParaRPr lang="en-GB"/>
          </a:p>
        </p:txBody>
      </p:sp>
    </p:spTree>
    <p:extLst>
      <p:ext uri="{BB962C8B-B14F-4D97-AF65-F5344CB8AC3E}">
        <p14:creationId xmlns:p14="http://schemas.microsoft.com/office/powerpoint/2010/main" val="289364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 for videos of the demo and some demo code in GitHub.</a:t>
            </a:r>
          </a:p>
          <a:p>
            <a:endParaRPr lang="en-GB" dirty="0"/>
          </a:p>
          <a:p>
            <a:r>
              <a:rPr lang="en-GB" dirty="0"/>
              <a:t>So, let's go over what we achieved in the demo:</a:t>
            </a:r>
          </a:p>
          <a:p>
            <a:endParaRPr lang="en-GB" dirty="0"/>
          </a:p>
          <a:p>
            <a:r>
              <a:rPr lang="en-GB" dirty="0"/>
              <a:t>Looked at an </a:t>
            </a:r>
            <a:r>
              <a:rPr lang="en-GB" dirty="0" err="1"/>
              <a:t>OpenAPI</a:t>
            </a:r>
            <a:r>
              <a:rPr lang="en-GB" dirty="0"/>
              <a:t> Spec file - It’s easy, both human and machine readable.</a:t>
            </a:r>
          </a:p>
          <a:p>
            <a:endParaRPr lang="en-GB" dirty="0"/>
          </a:p>
          <a:p>
            <a:r>
              <a:rPr lang="en-GB" dirty="0"/>
              <a:t>Used it and to generate a back-end server in Java and </a:t>
            </a:r>
            <a:r>
              <a:rPr lang="en-GB" dirty="0" err="1"/>
              <a:t>SpringBoot</a:t>
            </a:r>
            <a:r>
              <a:rPr lang="en-GB" dirty="0"/>
              <a:t> - This saves development time.</a:t>
            </a:r>
          </a:p>
          <a:p>
            <a:endParaRPr lang="en-GB" dirty="0"/>
          </a:p>
          <a:p>
            <a:r>
              <a:rPr lang="en-GB" dirty="0"/>
              <a:t>Used it to generate a front-end client in JavaScript and Angular - This also saves development time.</a:t>
            </a:r>
          </a:p>
          <a:p>
            <a:endParaRPr lang="en-GB" dirty="0"/>
          </a:p>
          <a:p>
            <a:r>
              <a:rPr lang="en-GB" dirty="0"/>
              <a:t>Used Atlassian’s validator to add tests to the back-end server and validate our API - This gives us a fast feedback loop.</a:t>
            </a:r>
          </a:p>
          <a:p>
            <a:endParaRPr lang="en-GB" dirty="0"/>
          </a:p>
          <a:p>
            <a:r>
              <a:rPr lang="en-GB" dirty="0"/>
              <a:t>Used express-</a:t>
            </a:r>
            <a:r>
              <a:rPr lang="en-GB" dirty="0" err="1"/>
              <a:t>openapi</a:t>
            </a:r>
            <a:r>
              <a:rPr lang="en-GB" dirty="0"/>
              <a:t>-validate to add tests to the front-end and validate our API - This also gives us a fast feedback loop.</a:t>
            </a:r>
          </a:p>
          <a:p>
            <a:endParaRPr lang="en-GB" dirty="0"/>
          </a:p>
          <a:p>
            <a:r>
              <a:rPr lang="en-GB" dirty="0"/>
              <a:t>We demonstrated how the tests fail if we breach our API contract.</a:t>
            </a:r>
          </a:p>
          <a:p>
            <a:r>
              <a:rPr lang="en-GB" dirty="0"/>
              <a:t>And that this is how we enforce the contract, making communication and development easier.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37</a:t>
            </a:fld>
            <a:endParaRPr lang="en-GB"/>
          </a:p>
        </p:txBody>
      </p:sp>
    </p:spTree>
    <p:extLst>
      <p:ext uri="{BB962C8B-B14F-4D97-AF65-F5344CB8AC3E}">
        <p14:creationId xmlns:p14="http://schemas.microsoft.com/office/powerpoint/2010/main" val="137438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CLASH OF THE TITANS - Spring REST and JAX-RS</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38</a:t>
            </a:fld>
            <a:endParaRPr lang="en-GB"/>
          </a:p>
        </p:txBody>
      </p:sp>
    </p:spTree>
    <p:extLst>
      <p:ext uri="{BB962C8B-B14F-4D97-AF65-F5344CB8AC3E}">
        <p14:creationId xmlns:p14="http://schemas.microsoft.com/office/powerpoint/2010/main" val="172545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so good…</a:t>
            </a:r>
          </a:p>
          <a:p>
            <a:r>
              <a:rPr lang="en-GB" dirty="0"/>
              <a:t>Then you start adding </a:t>
            </a:r>
            <a:r>
              <a:rPr lang="en-GB" dirty="0" err="1"/>
              <a:t>OpenAPI</a:t>
            </a:r>
            <a:r>
              <a:rPr lang="en-GB" dirty="0"/>
              <a:t> in the real world, in a system which has gone through a few life-cycles and you encounter clash of the titans:</a:t>
            </a:r>
          </a:p>
          <a:p>
            <a:r>
              <a:rPr lang="en-GB" dirty="0"/>
              <a:t>A Java service application using both Spring REST and JAX-RS in the same code base…</a:t>
            </a:r>
          </a:p>
          <a:p>
            <a:r>
              <a:rPr lang="en-GB" dirty="0"/>
              <a:t>And you begin to try and make it work with </a:t>
            </a:r>
            <a:r>
              <a:rPr lang="en-GB" dirty="0" err="1"/>
              <a:t>OpenAPI</a:t>
            </a:r>
            <a:r>
              <a:rPr lang="en-GB" dirty="0"/>
              <a:t> for both…</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39</a:t>
            </a:fld>
            <a:endParaRPr lang="en-GB"/>
          </a:p>
        </p:txBody>
      </p:sp>
    </p:spTree>
    <p:extLst>
      <p:ext uri="{BB962C8B-B14F-4D97-AF65-F5344CB8AC3E}">
        <p14:creationId xmlns:p14="http://schemas.microsoft.com/office/powerpoint/2010/main" val="137805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a:t>
            </a:fld>
            <a:endParaRPr lang="en-GB"/>
          </a:p>
        </p:txBody>
      </p:sp>
    </p:spTree>
    <p:extLst>
      <p:ext uri="{BB962C8B-B14F-4D97-AF65-F5344CB8AC3E}">
        <p14:creationId xmlns:p14="http://schemas.microsoft.com/office/powerpoint/2010/main" val="805485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Aand</a:t>
            </a:r>
            <a:r>
              <a:rPr lang="en-GB" dirty="0"/>
              <a:t> you start adding and configuring the necessary plugins and dependencies.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40</a:t>
            </a:fld>
            <a:endParaRPr lang="en-GB"/>
          </a:p>
        </p:txBody>
      </p:sp>
    </p:spTree>
    <p:extLst>
      <p:ext uri="{BB962C8B-B14F-4D97-AF65-F5344CB8AC3E}">
        <p14:creationId xmlns:p14="http://schemas.microsoft.com/office/powerpoint/2010/main" val="568709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all the rest of the code, and this is still a pretty high-level </a:t>
            </a:r>
            <a:r>
              <a:rPr lang="en-GB" dirty="0" err="1"/>
              <a:t>veiw</a:t>
            </a:r>
            <a:r>
              <a:rPr lang="en-GB" dirty="0"/>
              <a:t>.</a:t>
            </a:r>
          </a:p>
          <a:p>
            <a:pPr marL="171450" indent="-171450">
              <a:buFontTx/>
              <a:buChar char="-"/>
            </a:pPr>
            <a:r>
              <a:rPr lang="en-GB" dirty="0"/>
              <a:t>Pom file with dependencies and plugins</a:t>
            </a:r>
          </a:p>
          <a:p>
            <a:pPr marL="171450" indent="-171450">
              <a:buFontTx/>
              <a:buChar char="-"/>
            </a:pPr>
            <a:r>
              <a:rPr lang="en-GB" dirty="0"/>
              <a:t>Application </a:t>
            </a:r>
            <a:r>
              <a:rPr lang="en-GB" dirty="0" err="1"/>
              <a:t>yaml</a:t>
            </a:r>
            <a:r>
              <a:rPr lang="en-GB" dirty="0"/>
              <a:t> with </a:t>
            </a:r>
            <a:r>
              <a:rPr lang="en-GB" dirty="0" err="1"/>
              <a:t>springdoc</a:t>
            </a:r>
            <a:r>
              <a:rPr lang="en-GB" dirty="0"/>
              <a:t> or </a:t>
            </a:r>
            <a:r>
              <a:rPr lang="en-GB" dirty="0" err="1"/>
              <a:t>springfox</a:t>
            </a:r>
            <a:r>
              <a:rPr lang="en-GB" dirty="0"/>
              <a:t> config</a:t>
            </a:r>
          </a:p>
          <a:p>
            <a:pPr marL="171450" indent="-171450">
              <a:buFontTx/>
              <a:buChar char="-"/>
            </a:pPr>
            <a:r>
              <a:rPr lang="en-GB" dirty="0" err="1"/>
              <a:t>Openapi</a:t>
            </a:r>
            <a:r>
              <a:rPr lang="en-GB" dirty="0"/>
              <a:t> config</a:t>
            </a:r>
          </a:p>
          <a:p>
            <a:pPr marL="171450" indent="-171450">
              <a:buFontTx/>
              <a:buChar char="-"/>
            </a:pPr>
            <a:r>
              <a:rPr lang="en-GB" dirty="0"/>
              <a:t>Jersey config for JAX-RS</a:t>
            </a:r>
          </a:p>
          <a:p>
            <a:pPr marL="171450" indent="-171450">
              <a:buFontTx/>
              <a:buChar char="-"/>
            </a:pPr>
            <a:r>
              <a:rPr lang="en-GB" dirty="0"/>
              <a:t>Swagger config</a:t>
            </a:r>
          </a:p>
          <a:p>
            <a:pPr marL="171450" indent="-171450">
              <a:buFontTx/>
              <a:buChar char="-"/>
            </a:pPr>
            <a:r>
              <a:rPr lang="en-GB" dirty="0"/>
              <a:t>A controller for the swagger </a:t>
            </a:r>
            <a:r>
              <a:rPr lang="en-GB" dirty="0" err="1"/>
              <a:t>ui</a:t>
            </a:r>
            <a:endParaRPr lang="en-GB" dirty="0"/>
          </a:p>
          <a:p>
            <a:pPr marL="171450" indent="-171450">
              <a:buFontTx/>
              <a:buChar char="-"/>
            </a:pPr>
            <a:r>
              <a:rPr lang="en-GB" dirty="0"/>
              <a:t>Validation tests using Atlassian’s </a:t>
            </a:r>
            <a:r>
              <a:rPr lang="en-GB" dirty="0" err="1"/>
              <a:t>OpenAPI</a:t>
            </a:r>
            <a:r>
              <a:rPr lang="en-GB" dirty="0"/>
              <a:t> validator</a:t>
            </a:r>
          </a:p>
          <a:p>
            <a:pPr marL="171450" indent="-171450">
              <a:buFontTx/>
              <a:buChar char="-"/>
            </a:pPr>
            <a:r>
              <a:rPr lang="en-GB" dirty="0"/>
              <a:t>And you even need a custom </a:t>
            </a:r>
            <a:r>
              <a:rPr lang="en-GB" dirty="0" err="1"/>
              <a:t>OpenAPI</a:t>
            </a:r>
            <a:r>
              <a:rPr lang="en-GB" dirty="0"/>
              <a:t> modifier when your tests become complex.</a:t>
            </a:r>
          </a:p>
          <a:p>
            <a:pPr marL="171450" indent="-171450">
              <a:buFontTx/>
              <a:buChar char="-"/>
            </a:pPr>
            <a:r>
              <a:rPr lang="en-GB" dirty="0"/>
              <a:t>You need it to parse your spec before the tests because the validator can really handle null mandatory fields and you need to make all of them nullable or write thousands of lines of code for mocking all of them for a single test which is not feasible.</a:t>
            </a:r>
          </a:p>
          <a:p>
            <a:pPr marL="0" indent="0">
              <a:buFontTx/>
              <a:buNone/>
            </a:pPr>
            <a:r>
              <a:rPr lang="en-GB" dirty="0"/>
              <a:t>And this is an example with a pretty basic application, imagine if you have to do this in a fairly large code-base or project.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41</a:t>
            </a:fld>
            <a:endParaRPr lang="en-GB"/>
          </a:p>
        </p:txBody>
      </p:sp>
    </p:spTree>
    <p:extLst>
      <p:ext uri="{BB962C8B-B14F-4D97-AF65-F5344CB8AC3E}">
        <p14:creationId xmlns:p14="http://schemas.microsoft.com/office/powerpoint/2010/main" val="2133814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you try to explain it all to your colleagues…</a:t>
            </a:r>
          </a:p>
          <a:p>
            <a:r>
              <a:rPr lang="en-GB" dirty="0"/>
              <a:t>That you need some plugins to start and stop your service, so that some other plugins or dependencies can hit some endpoints and download an </a:t>
            </a:r>
            <a:r>
              <a:rPr lang="en-GB" dirty="0" err="1"/>
              <a:t>OpenAPI</a:t>
            </a:r>
            <a:r>
              <a:rPr lang="en-GB" dirty="0"/>
              <a:t> spec file just from the JAX-RS annotations…</a:t>
            </a:r>
          </a:p>
          <a:p>
            <a:r>
              <a:rPr lang="en-GB" dirty="0"/>
              <a:t>And then do some more magic for the Spring REST part…</a:t>
            </a:r>
          </a:p>
          <a:p>
            <a:r>
              <a:rPr lang="en-GB" dirty="0"/>
              <a:t>And then even more steps for validation test…</a:t>
            </a:r>
          </a:p>
          <a:p>
            <a:r>
              <a:rPr lang="en-GB" dirty="0"/>
              <a:t>And one of the biggest problems I encountered was the fact that most of the </a:t>
            </a:r>
            <a:r>
              <a:rPr lang="en-GB" dirty="0" err="1"/>
              <a:t>OpenAPI</a:t>
            </a:r>
            <a:r>
              <a:rPr lang="en-GB" dirty="0"/>
              <a:t> tools were either with poor documentation, kind of false advertising as they did not do exactly as described, or worst of all behind Java versions, like for example supporting  only up to Java 8 and we were already at Java 17.</a:t>
            </a:r>
          </a:p>
          <a:p>
            <a:r>
              <a:rPr lang="en-GB" dirty="0"/>
              <a:t>And trying to make them work together is either not worth the effort or not possible…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42</a:t>
            </a:fld>
            <a:endParaRPr lang="en-GB"/>
          </a:p>
        </p:txBody>
      </p:sp>
    </p:spTree>
    <p:extLst>
      <p:ext uri="{BB962C8B-B14F-4D97-AF65-F5344CB8AC3E}">
        <p14:creationId xmlns:p14="http://schemas.microsoft.com/office/powerpoint/2010/main" val="3449452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this is what you look like explaining all of this…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43</a:t>
            </a:fld>
            <a:endParaRPr lang="en-GB"/>
          </a:p>
        </p:txBody>
      </p:sp>
    </p:spTree>
    <p:extLst>
      <p:ext uri="{BB962C8B-B14F-4D97-AF65-F5344CB8AC3E}">
        <p14:creationId xmlns:p14="http://schemas.microsoft.com/office/powerpoint/2010/main" val="3796412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44</a:t>
            </a:fld>
            <a:endParaRPr lang="en-GB"/>
          </a:p>
        </p:txBody>
      </p:sp>
    </p:spTree>
    <p:extLst>
      <p:ext uri="{BB962C8B-B14F-4D97-AF65-F5344CB8AC3E}">
        <p14:creationId xmlns:p14="http://schemas.microsoft.com/office/powerpoint/2010/main" val="93069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in part two of the demo we are going to</a:t>
            </a:r>
            <a:r>
              <a:rPr lang="en-GB" sz="1200" b="0" i="0" dirty="0">
                <a:latin typeface="+mn-lt"/>
                <a:cs typeface="+mn-cs"/>
              </a:rPr>
              <a:t> l</a:t>
            </a:r>
            <a:r>
              <a:rPr lang="en-GB" sz="1200" b="1" i="1" dirty="0">
                <a:latin typeface="Arial" panose="020B0604020202020204" pitchFamily="34" charset="0"/>
                <a:cs typeface="Arial" panose="020B0604020202020204" pitchFamily="34" charset="0"/>
              </a:rPr>
              <a:t>ook at a code-to-spec generation scenario.</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Try to generate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Highlight some of the difficulties encountered.</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Draw conclusions and lessons learned.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45</a:t>
            </a:fld>
            <a:endParaRPr lang="en-GB"/>
          </a:p>
        </p:txBody>
      </p:sp>
    </p:spTree>
    <p:extLst>
      <p:ext uri="{BB962C8B-B14F-4D97-AF65-F5344CB8AC3E}">
        <p14:creationId xmlns:p14="http://schemas.microsoft.com/office/powerpoint/2010/main" val="3703187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46</a:t>
            </a:fld>
            <a:endParaRPr lang="en-GB"/>
          </a:p>
        </p:txBody>
      </p:sp>
    </p:spTree>
    <p:extLst>
      <p:ext uri="{BB962C8B-B14F-4D97-AF65-F5344CB8AC3E}">
        <p14:creationId xmlns:p14="http://schemas.microsoft.com/office/powerpoint/2010/main" val="35824106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While we do a little recap of what we achieved you can checkout the links or QR codes for videos of the demo and some demo code in GitHub.</a:t>
            </a:r>
          </a:p>
          <a:p>
            <a:endParaRPr lang="en-GB" dirty="0"/>
          </a:p>
          <a:p>
            <a:r>
              <a:rPr lang="en-GB" sz="1200" b="1" i="1" dirty="0">
                <a:latin typeface="Arial" panose="020B0604020202020204" pitchFamily="34" charset="0"/>
                <a:cs typeface="Arial" panose="020B0604020202020204" pitchFamily="34" charset="0"/>
              </a:rPr>
              <a:t>We generated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We highlighted some of the difficulties encountered, like how difficult it is to configure and keep all technologies happy playing alongside each other.</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And now we will draw some conclusions and lessons learned.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47</a:t>
            </a:fld>
            <a:endParaRPr lang="en-GB"/>
          </a:p>
        </p:txBody>
      </p:sp>
    </p:spTree>
    <p:extLst>
      <p:ext uri="{BB962C8B-B14F-4D97-AF65-F5344CB8AC3E}">
        <p14:creationId xmlns:p14="http://schemas.microsoft.com/office/powerpoint/2010/main" val="3395175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CONCLUSIONS</a:t>
            </a:r>
          </a:p>
        </p:txBody>
      </p:sp>
      <p:sp>
        <p:nvSpPr>
          <p:cNvPr id="4" name="Slide Number Placeholder 3"/>
          <p:cNvSpPr>
            <a:spLocks noGrp="1"/>
          </p:cNvSpPr>
          <p:nvPr>
            <p:ph type="sldNum" sz="quarter" idx="5"/>
          </p:nvPr>
        </p:nvSpPr>
        <p:spPr/>
        <p:txBody>
          <a:bodyPr/>
          <a:lstStyle/>
          <a:p>
            <a:fld id="{1E01A4E1-6148-7348-8989-774682CB6A0C}" type="slidenum">
              <a:rPr lang="en-GB" smtClean="0"/>
              <a:t>48</a:t>
            </a:fld>
            <a:endParaRPr lang="en-GB"/>
          </a:p>
        </p:txBody>
      </p:sp>
    </p:spTree>
    <p:extLst>
      <p:ext uri="{BB962C8B-B14F-4D97-AF65-F5344CB8AC3E}">
        <p14:creationId xmlns:p14="http://schemas.microsoft.com/office/powerpoint/2010/main" val="187077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dirty="0">
                <a:solidFill>
                  <a:schemeClr val="bg1"/>
                </a:solidFill>
                <a:latin typeface="Arial" panose="020B0604020202020204" pitchFamily="34" charset="0"/>
                <a:cs typeface="Arial" panose="020B0604020202020204" pitchFamily="34" charset="0"/>
              </a:rPr>
              <a:t>Nowadays, when hybrid working is more widespread than before,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Generate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documentation</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Put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 </a:t>
            </a:r>
            <a:r>
              <a:rPr lang="de-DE" sz="1600" dirty="0" err="1">
                <a:solidFill>
                  <a:schemeClr val="bg1"/>
                </a:solidFill>
                <a:latin typeface="Arial" panose="020B0604020202020204" pitchFamily="34" charset="0"/>
                <a:cs typeface="Arial" panose="020B0604020202020204" pitchFamily="34" charset="0"/>
              </a:rPr>
              <a:t>tests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and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and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endParaRPr lang="de-DE" sz="1600" dirty="0">
              <a:solidFill>
                <a:schemeClr val="bg1"/>
              </a:solidFill>
              <a:latin typeface="Arial" panose="020B0604020202020204" pitchFamily="34" charset="0"/>
              <a:cs typeface="Arial" panose="020B0604020202020204" pitchFamily="34" charset="0"/>
            </a:endParaRPr>
          </a:p>
          <a:p>
            <a:pPr marL="0" indent="0">
              <a:buNone/>
            </a:pPr>
            <a:r>
              <a:rPr lang="en-GB" sz="1600" b="1" dirty="0">
                <a:solidFill>
                  <a:schemeClr val="bg1"/>
                </a:solidFill>
                <a:latin typeface="Arial" panose="020B0604020202020204" pitchFamily="34" charset="0"/>
                <a:cs typeface="Arial" panose="020B0604020202020204" pitchFamily="34" charset="0"/>
              </a:rPr>
              <a:t>As good as it sounds, there are a few things we have to keep in mind:</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Even when you start with API-first, writing a spec file first before writing any code, and then you generate the code, you eventually end up generating the spec from the code. This happens because over time when the code base matures it grows and evolves in different ways and often manipulating the spec manually becomes difficult, tedious and time-consuming. Moving to code-to-spec generation is the natural progression of an API First project in it's lifecycle.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tools are getting better, but still need more development at least when it comes to Java.</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They work for simple use cases, but become unusable for more complex scenarios.</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A lot of them have vulnerabilities or compatibility issues due to lack of maintenance.</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Most of them are open source, so any contributions from the community are welcome for the greater good.</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rial" panose="020B0604020202020204" pitchFamily="34" charset="0"/>
                <a:cs typeface="Arial" panose="020B0604020202020204" pitchFamily="34" charset="0"/>
              </a:rPr>
              <a:t>And Maybe </a:t>
            </a:r>
            <a:r>
              <a:rPr lang="en-GB" sz="1600" b="1" dirty="0">
                <a:latin typeface="Calibri" panose="020F0502020204030204" pitchFamily="34" charset="0"/>
                <a:cs typeface="Calibri" panose="020F0502020204030204" pitchFamily="34" charset="0"/>
              </a:rPr>
              <a:t>Try not to mix REST standards like Spring REST and JAX-RS in the same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49</a:t>
            </a:fld>
            <a:endParaRPr lang="en-GB"/>
          </a:p>
        </p:txBody>
      </p:sp>
    </p:spTree>
    <p:extLst>
      <p:ext uri="{BB962C8B-B14F-4D97-AF65-F5344CB8AC3E}">
        <p14:creationId xmlns:p14="http://schemas.microsoft.com/office/powerpoint/2010/main" val="294121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a:t>
            </a:fld>
            <a:endParaRPr lang="en-GB"/>
          </a:p>
        </p:txBody>
      </p:sp>
    </p:spTree>
    <p:extLst>
      <p:ext uri="{BB962C8B-B14F-4D97-AF65-F5344CB8AC3E}">
        <p14:creationId xmlns:p14="http://schemas.microsoft.com/office/powerpoint/2010/main" val="371347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CLOSING THOUGHTS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50</a:t>
            </a:fld>
            <a:endParaRPr lang="en-GB"/>
          </a:p>
        </p:txBody>
      </p:sp>
    </p:spTree>
    <p:extLst>
      <p:ext uri="{BB962C8B-B14F-4D97-AF65-F5344CB8AC3E}">
        <p14:creationId xmlns:p14="http://schemas.microsoft.com/office/powerpoint/2010/main" val="3593575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leave you with some the lyrics from the song “Everything Counts“ by Depeche Mode:</a:t>
            </a:r>
          </a:p>
          <a:p>
            <a:endParaRPr lang="en-GB" dirty="0"/>
          </a:p>
          <a:p>
            <a:r>
              <a:rPr lang="en-GB" dirty="0"/>
              <a:t>"The handshake seals the contract</a:t>
            </a:r>
          </a:p>
          <a:p>
            <a:r>
              <a:rPr lang="en-GB" dirty="0"/>
              <a:t>From the contract there’s no turning back</a:t>
            </a:r>
          </a:p>
          <a:p>
            <a:r>
              <a:rPr lang="en-GB" dirty="0"/>
              <a:t>...</a:t>
            </a:r>
          </a:p>
          <a:p>
            <a:r>
              <a:rPr lang="en-GB" dirty="0"/>
              <a:t>The holiday was fun-packed</a:t>
            </a:r>
          </a:p>
          <a:p>
            <a:r>
              <a:rPr lang="en-GB" dirty="0"/>
              <a:t>The contract, still intact</a:t>
            </a:r>
          </a:p>
          <a:p>
            <a:r>
              <a:rPr lang="en-GB" dirty="0"/>
              <a:t>…”</a:t>
            </a:r>
          </a:p>
          <a:p>
            <a:endParaRPr lang="en-GB" dirty="0"/>
          </a:p>
          <a:p>
            <a:r>
              <a:rPr lang="en-GB" dirty="0"/>
              <a:t>So, keep your contracts intact people, don’t break them!</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51</a:t>
            </a:fld>
            <a:endParaRPr lang="en-GB"/>
          </a:p>
        </p:txBody>
      </p:sp>
    </p:spTree>
    <p:extLst>
      <p:ext uri="{BB962C8B-B14F-4D97-AF65-F5344CB8AC3E}">
        <p14:creationId xmlns:p14="http://schemas.microsoft.com/office/powerpoint/2010/main" val="1402686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chemeClr val="bg1"/>
                </a:solidFill>
              </a:rPr>
              <a:t>And finally a small musical greeting </a:t>
            </a:r>
          </a:p>
          <a:p>
            <a:pPr marL="0" indent="0" algn="l">
              <a:buNone/>
            </a:pPr>
            <a:r>
              <a:rPr lang="en-GB" sz="1200" b="1" dirty="0">
                <a:latin typeface="Calibri" panose="020F0502020204030204" pitchFamily="34" charset="0"/>
                <a:cs typeface="Calibri" panose="020F0502020204030204" pitchFamily="34" charset="0"/>
              </a:rPr>
              <a:t>A parody of </a:t>
            </a:r>
            <a:r>
              <a:rPr lang="en-GB" sz="1200" b="1" dirty="0">
                <a:solidFill>
                  <a:srgbClr val="FFFF00"/>
                </a:solidFill>
                <a:latin typeface="Calibri" panose="020F0502020204030204" pitchFamily="34" charset="0"/>
                <a:cs typeface="Calibri" panose="020F0502020204030204" pitchFamily="34" charset="0"/>
              </a:rPr>
              <a:t>Jon Bon Jovi’s</a:t>
            </a:r>
            <a:r>
              <a:rPr lang="en-GB" sz="1200" b="1" dirty="0">
                <a:latin typeface="Calibri" panose="020F0502020204030204" pitchFamily="34" charset="0"/>
                <a:cs typeface="Calibri" panose="020F0502020204030204" pitchFamily="34" charset="0"/>
              </a:rPr>
              <a:t> ‘</a:t>
            </a:r>
            <a:r>
              <a:rPr lang="en-GB" sz="1200" b="1" dirty="0">
                <a:solidFill>
                  <a:srgbClr val="FFFF00"/>
                </a:solidFill>
                <a:latin typeface="Calibri" panose="020F0502020204030204" pitchFamily="34" charset="0"/>
                <a:cs typeface="Calibri" panose="020F0502020204030204" pitchFamily="34" charset="0"/>
              </a:rPr>
              <a:t>You Give Love a Bad Name’</a:t>
            </a:r>
            <a:r>
              <a:rPr lang="en-GB" sz="1200" b="1" dirty="0">
                <a:latin typeface="Calibri" panose="020F0502020204030204" pitchFamily="34" charset="0"/>
                <a:cs typeface="Calibri" panose="020F0502020204030204" pitchFamily="34" charset="0"/>
              </a:rPr>
              <a:t> about hypermedia APIs by </a:t>
            </a:r>
            <a:r>
              <a:rPr lang="en-GB" sz="1200" b="1" dirty="0">
                <a:solidFill>
                  <a:srgbClr val="FFFF00"/>
                </a:solidFill>
                <a:latin typeface="Calibri" panose="020F0502020204030204" pitchFamily="34" charset="0"/>
                <a:cs typeface="Calibri" panose="020F0502020204030204" pitchFamily="34" charset="0"/>
              </a:rPr>
              <a:t>Dylan Beattie</a:t>
            </a:r>
            <a:r>
              <a:rPr lang="en-GB" sz="1200" b="1" dirty="0">
                <a:latin typeface="Calibri" panose="020F0502020204030204" pitchFamily="34" charset="0"/>
                <a:cs typeface="Calibri" panose="020F0502020204030204" pitchFamily="34" charset="0"/>
              </a:rPr>
              <a:t>.</a:t>
            </a:r>
            <a:endParaRPr lang="en-GB" dirty="0">
              <a:solidFill>
                <a:schemeClr val="bg1"/>
              </a:solidFill>
            </a:endParaRPr>
          </a:p>
          <a:p>
            <a:pPr marL="0" indent="0" algn="l">
              <a:buNone/>
            </a:pPr>
            <a:r>
              <a:rPr lang="en-GB" dirty="0">
                <a:solidFill>
                  <a:schemeClr val="bg1"/>
                </a:solidFill>
              </a:rPr>
              <a:t>“You Give REST a Bad Name”</a:t>
            </a:r>
          </a:p>
          <a:p>
            <a:pPr marL="0" indent="0" algn="l">
              <a:buNone/>
            </a:pPr>
            <a:r>
              <a:rPr lang="en-GB" sz="1200" b="1" dirty="0">
                <a:solidFill>
                  <a:srgbClr val="FFFF00"/>
                </a:solidFill>
                <a:latin typeface="Calibri" panose="020F0502020204030204" pitchFamily="34" charset="0"/>
                <a:cs typeface="Calibri" panose="020F0502020204030204" pitchFamily="34" charset="0"/>
              </a:rPr>
              <a:t>"... Your API is a hall of shame... ”</a:t>
            </a:r>
          </a:p>
          <a:p>
            <a:pPr marL="0" indent="0" algn="l">
              <a:buNone/>
            </a:pPr>
            <a:r>
              <a:rPr lang="en-GB" sz="1200" b="1" dirty="0">
                <a:solidFill>
                  <a:srgbClr val="FFFF00"/>
                </a:solidFill>
                <a:latin typeface="Calibri" panose="020F0502020204030204" pitchFamily="34" charset="0"/>
                <a:cs typeface="Calibri" panose="020F0502020204030204" pitchFamily="34" charset="0"/>
              </a:rPr>
              <a:t>"... You give REST a bad name... "</a:t>
            </a:r>
          </a:p>
          <a:p>
            <a:pPr marL="0" indent="0" algn="l">
              <a:buNone/>
            </a:pPr>
            <a:r>
              <a:rPr lang="en-GB" sz="1200" b="1" dirty="0">
                <a:solidFill>
                  <a:srgbClr val="FFFF00"/>
                </a:solidFill>
                <a:latin typeface="Calibri" panose="020F0502020204030204" pitchFamily="34" charset="0"/>
                <a:cs typeface="Calibri" panose="020F0502020204030204" pitchFamily="34" charset="0"/>
              </a:rPr>
              <a:t>"... you say it works in a restful way, then your errors come back as 200 OK... "</a:t>
            </a:r>
          </a:p>
          <a:p>
            <a:pPr marL="0" indent="0" algn="l">
              <a:buNone/>
            </a:pPr>
            <a:r>
              <a:rPr lang="en-GB" sz="1200" b="1" dirty="0">
                <a:solidFill>
                  <a:srgbClr val="FFFF00"/>
                </a:solidFill>
                <a:latin typeface="Calibri" panose="020F0502020204030204" pitchFamily="34" charset="0"/>
                <a:cs typeface="Calibri" panose="020F0502020204030204" pitchFamily="34" charset="0"/>
              </a:rPr>
              <a:t>"... you promised me JSON, then sent XML... </a:t>
            </a:r>
            <a:r>
              <a:rPr lang="en-GB" sz="1200" b="1" dirty="0">
                <a:solidFill>
                  <a:srgbClr val="FFFF0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t>
            </a:r>
            <a:endParaRPr lang="en-GB" sz="1200" b="1" dirty="0">
              <a:solidFill>
                <a:srgbClr val="FFFF00"/>
              </a:solidFill>
              <a:latin typeface="Calibri" panose="020F0502020204030204" pitchFamily="34" charset="0"/>
              <a:cs typeface="Calibri" panose="020F0502020204030204" pitchFamily="34" charset="0"/>
            </a:endParaRPr>
          </a:p>
          <a:p>
            <a:pPr marL="0" indent="0" algn="l">
              <a:buNone/>
            </a:pPr>
            <a:endParaRPr lang="en-GB" sz="1200" b="1"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2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https://youtu.be/</a:t>
            </a:r>
            <a:r>
              <a:rPr lang="en-GB" sz="1200" b="1" dirty="0">
                <a:solidFill>
                  <a:srgbClr val="FFFF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nSKp2StlS6s?t=</a:t>
            </a:r>
            <a:r>
              <a:rPr lang="en-GB" sz="1200" b="1" dirty="0">
                <a:solidFill>
                  <a:srgbClr val="FFFF00"/>
                </a:solidFill>
                <a:latin typeface="Calibri" panose="020F0502020204030204" pitchFamily="34" charset="0"/>
                <a:cs typeface="Calibri" panose="020F0502020204030204" pitchFamily="34" charset="0"/>
              </a:rPr>
              <a:t>59</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52</a:t>
            </a:fld>
            <a:endParaRPr lang="en-GB"/>
          </a:p>
        </p:txBody>
      </p:sp>
    </p:spTree>
    <p:extLst>
      <p:ext uri="{BB962C8B-B14F-4D97-AF65-F5344CB8AC3E}">
        <p14:creationId xmlns:p14="http://schemas.microsoft.com/office/powerpoint/2010/main" val="3823454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53</a:t>
            </a:fld>
            <a:endParaRPr lang="en-GB"/>
          </a:p>
        </p:txBody>
      </p:sp>
    </p:spTree>
    <p:extLst>
      <p:ext uri="{BB962C8B-B14F-4D97-AF65-F5344CB8AC3E}">
        <p14:creationId xmlns:p14="http://schemas.microsoft.com/office/powerpoint/2010/main" val="2970741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54</a:t>
            </a:fld>
            <a:endParaRPr lang="en-GB"/>
          </a:p>
        </p:txBody>
      </p:sp>
    </p:spTree>
    <p:extLst>
      <p:ext uri="{BB962C8B-B14F-4D97-AF65-F5344CB8AC3E}">
        <p14:creationId xmlns:p14="http://schemas.microsoft.com/office/powerpoint/2010/main" val="1231875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55</a:t>
            </a:fld>
            <a:endParaRPr lang="en-GB"/>
          </a:p>
        </p:txBody>
      </p:sp>
    </p:spTree>
    <p:extLst>
      <p:ext uri="{BB962C8B-B14F-4D97-AF65-F5344CB8AC3E}">
        <p14:creationId xmlns:p14="http://schemas.microsoft.com/office/powerpoint/2010/main" val="8018953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56</a:t>
            </a:fld>
            <a:endParaRPr lang="en-GB"/>
          </a:p>
        </p:txBody>
      </p:sp>
    </p:spTree>
    <p:extLst>
      <p:ext uri="{BB962C8B-B14F-4D97-AF65-F5344CB8AC3E}">
        <p14:creationId xmlns:p14="http://schemas.microsoft.com/office/powerpoint/2010/main" val="561624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solidFill>
                  <a:schemeClr val="bg1"/>
                </a:solidFill>
                <a:latin typeface="Arial" panose="020B0604020202020204" pitchFamily="34" charset="0"/>
                <a:cs typeface="Arial" panose="020B0604020202020204" pitchFamily="34" charset="0"/>
              </a:rPr>
              <a:t>Can you use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for </a:t>
            </a:r>
            <a:r>
              <a:rPr lang="en-GB" sz="1200" b="1" i="1" dirty="0" err="1">
                <a:solidFill>
                  <a:schemeClr val="bg1"/>
                </a:solidFill>
                <a:latin typeface="Arial" panose="020B0604020202020204" pitchFamily="34" charset="0"/>
                <a:cs typeface="Arial" panose="020B0604020202020204" pitchFamily="34" charset="0"/>
              </a:rPr>
              <a:t>GraphQL</a:t>
            </a:r>
            <a:r>
              <a:rPr lang="en-GB" sz="1200" b="1" i="1" dirty="0">
                <a:solidFill>
                  <a:schemeClr val="bg1"/>
                </a:solidFill>
                <a:latin typeface="Arial" panose="020B0604020202020204" pitchFamily="34" charset="0"/>
                <a:cs typeface="Arial" panose="020B0604020202020204" pitchFamily="34" charset="0"/>
              </a:rPr>
              <a:t>?</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err="1"/>
              <a:t>GraphQL</a:t>
            </a:r>
            <a:r>
              <a:rPr lang="en-GB" dirty="0"/>
              <a:t> APIs are usually documented through the </a:t>
            </a:r>
            <a:r>
              <a:rPr lang="en-GB" dirty="0" err="1"/>
              <a:t>GraphQL</a:t>
            </a:r>
            <a:r>
              <a:rPr lang="en-GB" dirty="0"/>
              <a:t> server itself.</a:t>
            </a:r>
          </a:p>
          <a:p>
            <a:endParaRPr lang="en-GB" dirty="0"/>
          </a:p>
          <a:p>
            <a:r>
              <a:rPr lang="en-GB" dirty="0" err="1"/>
              <a:t>GraphQL</a:t>
            </a:r>
            <a:r>
              <a:rPr lang="en-GB" dirty="0"/>
              <a:t> and REST are competing technologies.</a:t>
            </a:r>
          </a:p>
          <a:p>
            <a:endParaRPr lang="en-GB" dirty="0"/>
          </a:p>
          <a:p>
            <a:r>
              <a:rPr lang="en-GB" dirty="0"/>
              <a:t>Hopefully, in the future the advantages and disadvantages of both will be better understood, and a more balanced view would be to use the better parts from each of them.</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document that I have come across, maybe you will find them useful.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57</a:t>
            </a:fld>
            <a:endParaRPr lang="en-GB"/>
          </a:p>
        </p:txBody>
      </p:sp>
    </p:spTree>
    <p:extLst>
      <p:ext uri="{BB962C8B-B14F-4D97-AF65-F5344CB8AC3E}">
        <p14:creationId xmlns:p14="http://schemas.microsoft.com/office/powerpoint/2010/main" val="2512219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58</a:t>
            </a:fld>
            <a:endParaRPr lang="en-GB"/>
          </a:p>
        </p:txBody>
      </p:sp>
    </p:spTree>
    <p:extLst>
      <p:ext uri="{BB962C8B-B14F-4D97-AF65-F5344CB8AC3E}">
        <p14:creationId xmlns:p14="http://schemas.microsoft.com/office/powerpoint/2010/main" val="3039704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liked what you saw and want to work with this and other cool tech we have,</a:t>
            </a:r>
          </a:p>
          <a:p>
            <a:r>
              <a:rPr lang="en-GB" dirty="0"/>
              <a:t>please checkout our websites and talk to our </a:t>
            </a:r>
            <a:r>
              <a:rPr lang="en-GB" dirty="0" err="1"/>
              <a:t>HRs.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59</a:t>
            </a:fld>
            <a:endParaRPr lang="en-GB"/>
          </a:p>
        </p:txBody>
      </p:sp>
    </p:spTree>
    <p:extLst>
      <p:ext uri="{BB962C8B-B14F-4D97-AF65-F5344CB8AC3E}">
        <p14:creationId xmlns:p14="http://schemas.microsoft.com/office/powerpoint/2010/main" val="2899990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to keep your brains focused.</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charity as one of its doings is protecting wolves in Europe.</a:t>
            </a:r>
          </a:p>
          <a:p>
            <a:r>
              <a:rPr lang="en-GB" dirty="0"/>
              <a:t>When I donate to charities I tend not to stick to just any particular one, and since I am using wolves in this presentation I chose this one. And I have donated each time I have presented a version of this talk.</a:t>
            </a:r>
          </a:p>
          <a:p>
            <a:r>
              <a:rPr lang="en-GB" dirty="0"/>
              <a:t>Let’s get started.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a:t>
            </a:fld>
            <a:endParaRPr lang="en-GB"/>
          </a:p>
        </p:txBody>
      </p:sp>
    </p:spTree>
    <p:extLst>
      <p:ext uri="{BB962C8B-B14F-4D97-AF65-F5344CB8AC3E}">
        <p14:creationId xmlns:p14="http://schemas.microsoft.com/office/powerpoint/2010/main" val="231280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60</a:t>
            </a:fld>
            <a:endParaRPr lang="en-GB"/>
          </a:p>
        </p:txBody>
      </p:sp>
    </p:spTree>
    <p:extLst>
      <p:ext uri="{BB962C8B-B14F-4D97-AF65-F5344CB8AC3E}">
        <p14:creationId xmlns:p14="http://schemas.microsoft.com/office/powerpoint/2010/main" val="16974705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Bonus</a:t>
            </a:r>
          </a:p>
        </p:txBody>
      </p:sp>
      <p:sp>
        <p:nvSpPr>
          <p:cNvPr id="4" name="Slide Number Placeholder 3"/>
          <p:cNvSpPr>
            <a:spLocks noGrp="1"/>
          </p:cNvSpPr>
          <p:nvPr>
            <p:ph type="sldNum" sz="quarter" idx="5"/>
          </p:nvPr>
        </p:nvSpPr>
        <p:spPr/>
        <p:txBody>
          <a:bodyPr/>
          <a:lstStyle/>
          <a:p>
            <a:fld id="{1E01A4E1-6148-7348-8989-774682CB6A0C}" type="slidenum">
              <a:rPr lang="en-GB" smtClean="0"/>
              <a:t>62</a:t>
            </a:fld>
            <a:endParaRPr lang="en-GB"/>
          </a:p>
        </p:txBody>
      </p:sp>
    </p:spTree>
    <p:extLst>
      <p:ext uri="{BB962C8B-B14F-4D97-AF65-F5344CB8AC3E}">
        <p14:creationId xmlns:p14="http://schemas.microsoft.com/office/powerpoint/2010/main" val="24024505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OPENAPI + QUARKUS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63</a:t>
            </a:fld>
            <a:endParaRPr lang="en-GB"/>
          </a:p>
        </p:txBody>
      </p:sp>
    </p:spTree>
    <p:extLst>
      <p:ext uri="{BB962C8B-B14F-4D97-AF65-F5344CB8AC3E}">
        <p14:creationId xmlns:p14="http://schemas.microsoft.com/office/powerpoint/2010/main" val="3215644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64</a:t>
            </a:fld>
            <a:endParaRPr lang="en-GB"/>
          </a:p>
        </p:txBody>
      </p:sp>
    </p:spTree>
    <p:extLst>
      <p:ext uri="{BB962C8B-B14F-4D97-AF65-F5344CB8AC3E}">
        <p14:creationId xmlns:p14="http://schemas.microsoft.com/office/powerpoint/2010/main" val="18429725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65</a:t>
            </a:fld>
            <a:endParaRPr lang="en-GB"/>
          </a:p>
        </p:txBody>
      </p:sp>
    </p:spTree>
    <p:extLst>
      <p:ext uri="{BB962C8B-B14F-4D97-AF65-F5344CB8AC3E}">
        <p14:creationId xmlns:p14="http://schemas.microsoft.com/office/powerpoint/2010/main" val="238667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an introduction to the basics of APIs please see some of the previous versions of this talk available in those links.</a:t>
            </a:r>
          </a:p>
          <a:p>
            <a:r>
              <a:rPr lang="en-GB" dirty="0"/>
              <a:t>This version is a follow up and therefore a more advanced one.</a:t>
            </a:r>
          </a:p>
          <a:p>
            <a:endParaRPr lang="en-GB" dirty="0"/>
          </a:p>
          <a:p>
            <a:r>
              <a:rPr lang="en-GB" dirty="0"/>
              <a:t>To get the basic idea you can always think of the familiar restaurant example.</a:t>
            </a:r>
          </a:p>
          <a:p>
            <a:endParaRPr lang="en-GB" dirty="0"/>
          </a:p>
          <a:p>
            <a:r>
              <a:rPr lang="en-GB" dirty="0"/>
              <a:t>The backend server is the kitchen, the frontend is the restaurant which you use as a client, and the waiters are the APIs which take your request to the kitchen and then bring back your response which is your food.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7</a:t>
            </a:fld>
            <a:endParaRPr lang="en-GB"/>
          </a:p>
        </p:txBody>
      </p:sp>
    </p:spTree>
    <p:extLst>
      <p:ext uri="{BB962C8B-B14F-4D97-AF65-F5344CB8AC3E}">
        <p14:creationId xmlns:p14="http://schemas.microsoft.com/office/powerpoint/2010/main" val="107184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So, let‘s discuss Design First vs. Code First</a:t>
            </a:r>
          </a:p>
          <a:p>
            <a:r>
              <a:rPr lang="en-GB" dirty="0"/>
              <a:t>There are pros and cons with both,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8</a:t>
            </a:fld>
            <a:endParaRPr lang="en-GB"/>
          </a:p>
        </p:txBody>
      </p:sp>
    </p:spTree>
    <p:extLst>
      <p:ext uri="{BB962C8B-B14F-4D97-AF65-F5344CB8AC3E}">
        <p14:creationId xmlns:p14="http://schemas.microsoft.com/office/powerpoint/2010/main" val="402965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First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9</a:t>
            </a:fld>
            <a:endParaRPr lang="en-GB"/>
          </a:p>
        </p:txBody>
      </p:sp>
    </p:spTree>
    <p:extLst>
      <p:ext uri="{BB962C8B-B14F-4D97-AF65-F5344CB8AC3E}">
        <p14:creationId xmlns:p14="http://schemas.microsoft.com/office/powerpoint/2010/main" val="4153397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11590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04914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09262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0372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75548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422255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267532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55087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88147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87967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32357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50672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4BD281-9968-9143-843D-70FB06FD9467}" type="datetimeFigureOut">
              <a:rPr lang="en-GB" smtClean="0"/>
              <a:t>31/05/2023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77704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94110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BD281-9968-9143-843D-70FB06FD9467}" type="datetimeFigureOut">
              <a:rPr lang="en-GB" smtClean="0"/>
              <a:t>31/05/2023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946196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18099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04622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4BD281-9968-9143-843D-70FB06FD9467}" type="datetimeFigureOut">
              <a:rPr lang="en-GB" smtClean="0"/>
              <a:t>31/05/2023</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DB33BC-6D54-1244-8545-F11BD259656D}" type="slidenum">
              <a:rPr lang="en-GB" smtClean="0"/>
              <a:t>‹#›</a:t>
            </a:fld>
            <a:endParaRPr lang="en-GB"/>
          </a:p>
        </p:txBody>
      </p:sp>
    </p:spTree>
    <p:extLst>
      <p:ext uri="{BB962C8B-B14F-4D97-AF65-F5344CB8AC3E}">
        <p14:creationId xmlns:p14="http://schemas.microsoft.com/office/powerpoint/2010/main" val="1795391108"/>
      </p:ext>
    </p:extLst>
  </p:cSld>
  <p:clrMap bg1="dk1" tx1="lt1" bg2="dk2" tx2="lt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hyperlink" Target="https://github.com/atkuzmanov" TargetMode="External"/><Relationship Id="rId12"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https://atkuzmanov.wordpress.com/" TargetMode="External"/><Relationship Id="rId5" Type="http://schemas.openxmlformats.org/officeDocument/2006/relationships/image" Target="../media/image6.png"/><Relationship Id="rId10" Type="http://schemas.openxmlformats.org/officeDocument/2006/relationships/hyperlink" Target="https://linktr.ee/atkuzmanov" TargetMode="External"/><Relationship Id="rId4" Type="http://schemas.openxmlformats.org/officeDocument/2006/relationships/image" Target="../media/image5.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18.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42.sv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64.png"/><Relationship Id="rId3" Type="http://schemas.openxmlformats.org/officeDocument/2006/relationships/image" Target="../media/image21.png"/><Relationship Id="rId7" Type="http://schemas.openxmlformats.org/officeDocument/2006/relationships/image" Target="../media/image20.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hyperlink" Target="https://youtu.be/0AvPftcZvWY" TargetMode="External"/><Relationship Id="rId5" Type="http://schemas.openxmlformats.org/officeDocument/2006/relationships/image" Target="../media/image18.svg"/><Relationship Id="rId15" Type="http://schemas.openxmlformats.org/officeDocument/2006/relationships/image" Target="../media/image66.png"/><Relationship Id="rId10" Type="http://schemas.openxmlformats.org/officeDocument/2006/relationships/hyperlink" Target="https://www.youtube.com/watch?v=0AvPftcZvWY" TargetMode="External"/><Relationship Id="rId4" Type="http://schemas.openxmlformats.org/officeDocument/2006/relationships/image" Target="../media/image17.png"/><Relationship Id="rId9" Type="http://schemas.openxmlformats.org/officeDocument/2006/relationships/hyperlink" Target="https://youtu.be/KGgqdpDWh0I" TargetMode="External"/><Relationship Id="rId1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atkuzmanov/openapi-demo-2023-publ" TargetMode="External"/><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77.png"/><Relationship Id="rId5" Type="http://schemas.openxmlformats.org/officeDocument/2006/relationships/image" Target="../media/image18.svg"/><Relationship Id="rId10" Type="http://schemas.openxmlformats.org/officeDocument/2006/relationships/image" Target="../media/image76.png"/><Relationship Id="rId4" Type="http://schemas.openxmlformats.org/officeDocument/2006/relationships/image" Target="../media/image17.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8.png"/><Relationship Id="rId7" Type="http://schemas.openxmlformats.org/officeDocument/2006/relationships/image" Target="../media/image20.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79.png"/><Relationship Id="rId7" Type="http://schemas.openxmlformats.org/officeDocument/2006/relationships/hyperlink" Target="https://www.youtube.com/watch?v=1t-gK-9EIq4"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hyperlink" Target="https://www.depechemode.de/lyrics/everything-counts-2/" TargetMode="External"/><Relationship Id="rId5" Type="http://schemas.openxmlformats.org/officeDocument/2006/relationships/image" Target="../media/image2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13" Type="http://schemas.openxmlformats.org/officeDocument/2006/relationships/image" Target="../media/image80.png"/><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54.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82.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5.xml.rels><?xml version="1.0" encoding="UTF-8" standalone="yes"?>
<Relationships xmlns="http://schemas.openxmlformats.org/package/2006/relationships"><Relationship Id="rId26" Type="http://schemas.openxmlformats.org/officeDocument/2006/relationships/hyperlink" Target="https://openclipart.org/detail/276597/brain-profile-line-art" TargetMode="External"/><Relationship Id="rId21" Type="http://schemas.openxmlformats.org/officeDocument/2006/relationships/hyperlink" Target="https://www.nathab.com/blog/8-incredible-wolf-facts-everyone-should-know/" TargetMode="External"/><Relationship Id="rId34" Type="http://schemas.openxmlformats.org/officeDocument/2006/relationships/hyperlink" Target="https://openclipart.org/detail/124147/wolf-3" TargetMode="External"/><Relationship Id="rId42" Type="http://schemas.openxmlformats.org/officeDocument/2006/relationships/hyperlink" Target="https://openclipart.org/detail/13273/server" TargetMode="External"/><Relationship Id="rId47" Type="http://schemas.openxmlformats.org/officeDocument/2006/relationships/hyperlink" Target="https://github.com/graphql/graphql-playground" TargetMode="External"/><Relationship Id="rId50" Type="http://schemas.openxmlformats.org/officeDocument/2006/relationships/hyperlink" Target="https://loopback.io/openapi-to-graphql.html" TargetMode="External"/><Relationship Id="rId55" Type="http://schemas.openxmlformats.org/officeDocument/2006/relationships/hyperlink" Target="https://me-qr.com/" TargetMode="External"/><Relationship Id="rId63" Type="http://schemas.openxmlformats.org/officeDocument/2006/relationships/hyperlink" Target="https://jprime.io/" TargetMode="External"/><Relationship Id="rId7" Type="http://schemas.openxmlformats.org/officeDocument/2006/relationships/hyperlink" Target="http://clipart-library.com/clipart/lego-clipart-57.htm" TargetMode="External"/><Relationship Id="rId2" Type="http://schemas.openxmlformats.org/officeDocument/2006/relationships/notesSlide" Target="../notesSlides/notesSlide55.xml"/><Relationship Id="rId16" Type="http://schemas.openxmlformats.org/officeDocument/2006/relationships/hyperlink" Target="https://openclipart.org/detail/307282/shaking-hands-silhouette" TargetMode="External"/><Relationship Id="rId29" Type="http://schemas.openxmlformats.org/officeDocument/2006/relationships/hyperlink" Target="https://www.animalsprints.com/p/491/gray-timber-wolf-pair-canis-lupus-bozeman-area-7992771.jpg" TargetMode="External"/><Relationship Id="rId11" Type="http://schemas.openxmlformats.org/officeDocument/2006/relationships/hyperlink" Target="https://en.wikipedia.org/wiki/Swagger_(software)#/media/File:Swagger-logo.png" TargetMode="External"/><Relationship Id="rId24" Type="http://schemas.openxmlformats.org/officeDocument/2006/relationships/hyperlink" Target="https://www.factretriever.com/wolves-facts" TargetMode="External"/><Relationship Id="rId32" Type="http://schemas.openxmlformats.org/officeDocument/2006/relationships/hyperlink" Target="https://howlingforjustice.files.wordpress.com/2011/09/howling-wolf-1.jpg?w=584" TargetMode="External"/><Relationship Id="rId37" Type="http://schemas.openxmlformats.org/officeDocument/2006/relationships/hyperlink" Target="https://www.oreilly.com/library/view/head-first-java/0596009208/" TargetMode="External"/><Relationship Id="rId40" Type="http://schemas.openxmlformats.org/officeDocument/2006/relationships/hyperlink" Target="https://www.mulesoft.com/resources/api/what-is-an-api" TargetMode="External"/><Relationship Id="rId45" Type="http://schemas.openxmlformats.org/officeDocument/2006/relationships/hyperlink" Target="https://twitter.com/tompahoward/status/1458618578500874242/photo/1" TargetMode="External"/><Relationship Id="rId53" Type="http://schemas.openxmlformats.org/officeDocument/2006/relationships/hyperlink" Target="https://auth0.com/blog/the-business-value-of-api-first-design/" TargetMode="External"/><Relationship Id="rId58" Type="http://schemas.openxmlformats.org/officeDocument/2006/relationships/hyperlink" Target="https://dylanbeattie.net/" TargetMode="External"/><Relationship Id="rId66" Type="http://schemas.openxmlformats.org/officeDocument/2006/relationships/hyperlink" Target="https://i.kym-cdn.com/photos/images/newsfeed/000/517/235/23e.jpg" TargetMode="External"/><Relationship Id="rId5" Type="http://schemas.openxmlformats.org/officeDocument/2006/relationships/hyperlink" Target="https://www.openapis.org/wp-content/uploads/sites/3/2016/10/OpenAPI_Pantone.png" TargetMode="External"/><Relationship Id="rId61" Type="http://schemas.openxmlformats.org/officeDocument/2006/relationships/hyperlink" Target="https://en.wikipedia.org/wiki/You_Give_Love_a_Bad_Name" TargetMode="External"/><Relationship Id="rId19" Type="http://schemas.openxmlformats.org/officeDocument/2006/relationships/hyperlink" Target="https://www.euronatur.org/en/what-we-do/endangered-species/wolf/wolves-in-europe/" TargetMode="External"/><Relationship Id="rId14" Type="http://schemas.openxmlformats.org/officeDocument/2006/relationships/hyperlink" Target="https://openclipart.org/detail/194308/dev-minus" TargetMode="External"/><Relationship Id="rId22" Type="http://schemas.openxmlformats.org/officeDocument/2006/relationships/hyperlink" Target="https://www.treehugger.com/wolf-facts-5120321" TargetMode="External"/><Relationship Id="rId27" Type="http://schemas.openxmlformats.org/officeDocument/2006/relationships/hyperlink" Target="http://clipart-library.com/clip-art/308-3080052_freetoedit-silhouette-art-night-sky-moon-disney-wolf.htm" TargetMode="External"/><Relationship Id="rId30" Type="http://schemas.openxmlformats.org/officeDocument/2006/relationships/hyperlink" Target="https://i.pinimg.com/originals/3c/1c/3d/3c1c3d238f290b47d4fdaa054c3d9616.jpg" TargetMode="External"/><Relationship Id="rId35" Type="http://schemas.openxmlformats.org/officeDocument/2006/relationships/hyperlink" Target="https://openclipart.org/detail/26795/siamese-cat" TargetMode="External"/><Relationship Id="rId43" Type="http://schemas.openxmlformats.org/officeDocument/2006/relationships/hyperlink" Target="https://openclipart.org/detail/318251/multiple-screens" TargetMode="External"/><Relationship Id="rId48" Type="http://schemas.openxmlformats.org/officeDocument/2006/relationships/hyperlink" Target="https://github.com/IBM/openapi-to-graphql" TargetMode="External"/><Relationship Id="rId56" Type="http://schemas.openxmlformats.org/officeDocument/2006/relationships/hyperlink" Target="https://www.youtube.com/watch?v=nSKp2StlS6s" TargetMode="External"/><Relationship Id="rId64" Type="http://schemas.openxmlformats.org/officeDocument/2006/relationships/hyperlink" Target="https://i.imgflip.com/1arqp8.jpg?a467328" TargetMode="External"/><Relationship Id="rId8" Type="http://schemas.openxmlformats.org/officeDocument/2006/relationships/hyperlink" Target="https://openclipart.org/detail/237996/package" TargetMode="External"/><Relationship Id="rId51" Type="http://schemas.openxmlformats.org/officeDocument/2006/relationships/hyperlink" Target="https://en.wikipedia.org/wiki/GraphQL" TargetMode="External"/><Relationship Id="rId3" Type="http://schemas.openxmlformats.org/officeDocument/2006/relationships/image" Target="../media/image82.png"/><Relationship Id="rId12" Type="http://schemas.openxmlformats.org/officeDocument/2006/relationships/hyperlink" Target="http://clipart-library.com/clipart/agreement-cliparts_14.htm" TargetMode="External"/><Relationship Id="rId17" Type="http://schemas.openxmlformats.org/officeDocument/2006/relationships/hyperlink" Target="https://openclipart.org/detail/215760/simple-gear" TargetMode="External"/><Relationship Id="rId25" Type="http://schemas.openxmlformats.org/officeDocument/2006/relationships/hyperlink" Target="https://facts.net/nature/animals/wolf-facts/" TargetMode="External"/><Relationship Id="rId33"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8" Type="http://schemas.openxmlformats.org/officeDocument/2006/relationships/hyperlink" Target="https://www.oreilly.com/library/view/head-first-design/0596007124/" TargetMode="External"/><Relationship Id="rId46" Type="http://schemas.openxmlformats.org/officeDocument/2006/relationships/hyperlink" Target="https://stackoverflow.com/questions/63834848/how-to-document-graphql-with-swagger-openapi" TargetMode="External"/><Relationship Id="rId59" Type="http://schemas.openxmlformats.org/officeDocument/2006/relationships/hyperlink" Target="https://twitter.com/dylanbeattie" TargetMode="External"/><Relationship Id="rId20" Type="http://schemas.openxmlformats.org/officeDocument/2006/relationships/hyperlink" Target="http://www.wolfmatters.org/wolf-facts.html" TargetMode="External"/><Relationship Id="rId41" Type="http://schemas.openxmlformats.org/officeDocument/2006/relationships/hyperlink" Target="https://blog.axway.com/amplify-products/api-management/what-is-an-api" TargetMode="External"/><Relationship Id="rId54" Type="http://schemas.openxmlformats.org/officeDocument/2006/relationships/hyperlink" Target="https://stoplight.io/case-studies/wefox/" TargetMode="External"/><Relationship Id="rId62" Type="http://schemas.openxmlformats.org/officeDocument/2006/relationships/hyperlink" Target="https://en.wikipedia.org/wiki/Bon_Jovi" TargetMode="External"/><Relationship Id="rId1" Type="http://schemas.openxmlformats.org/officeDocument/2006/relationships/slideLayout" Target="../slideLayouts/slideLayout1.xml"/><Relationship Id="rId6" Type="http://schemas.openxmlformats.org/officeDocument/2006/relationships/hyperlink" Target="https://openapi-generator.tech/img/mono-logo.svg" TargetMode="External"/><Relationship Id="rId15" Type="http://schemas.openxmlformats.org/officeDocument/2006/relationships/hyperlink" Target="https://openclipart.org/detail/275842/sisyphus-overcoming-silhouette" TargetMode="External"/><Relationship Id="rId23" Type="http://schemas.openxmlformats.org/officeDocument/2006/relationships/hyperlink" Target="https://onekindplanet.org/animal/wolf-grey/" TargetMode="External"/><Relationship Id="rId28" Type="http://schemas.openxmlformats.org/officeDocument/2006/relationships/hyperlink" Target="https://www.duunddastier.de/wp-content/uploads/2018/09/Wolf_Titelthema_c_Fotolia_DUDT-3-18_Beitragsbild.jpg" TargetMode="External"/><Relationship Id="rId36" Type="http://schemas.openxmlformats.org/officeDocument/2006/relationships/hyperlink" Target="https://openclipart.org/detail/313039/german-shepherd-sketch" TargetMode="External"/><Relationship Id="rId49" Type="http://schemas.openxmlformats.org/officeDocument/2006/relationships/hyperlink" Target="https://github.com/yarax/swagger-to-graphql" TargetMode="External"/><Relationship Id="rId57" Type="http://schemas.openxmlformats.org/officeDocument/2006/relationships/hyperlink" Target="https://www.youtube.com/channel/UCjJjavV8vOmu49a3vxPaWtQ" TargetMode="External"/><Relationship Id="rId10" Type="http://schemas.openxmlformats.org/officeDocument/2006/relationships/hyperlink" Target="https://openclipart.org/detail/190964/design" TargetMode="External"/><Relationship Id="rId31" Type="http://schemas.openxmlformats.org/officeDocument/2006/relationships/hyperlink" Target="https://i.pinimg.com/736x/6d/9f/53/6d9f5334e36f1ee02c73660a8247d185.jpg" TargetMode="External"/><Relationship Id="rId44" Type="http://schemas.openxmlformats.org/officeDocument/2006/relationships/hyperlink" Target="https://media-exp1.licdn.com/dms/image/C4D22AQG_QxsuoBiHuQ/feedshare-shrink_800/0/1636456936477?e=1639612800&amp;v=beta&amp;t=EKHU4qisLTVnkM94SnZBp8SJLXAcjmAG04SInP_2VqY" TargetMode="External"/><Relationship Id="rId52" Type="http://schemas.openxmlformats.org/officeDocument/2006/relationships/hyperlink" Target="https://www.akana.com/blog/api-first" TargetMode="External"/><Relationship Id="rId60" Type="http://schemas.openxmlformats.org/officeDocument/2006/relationships/hyperlink" Target="https://www.youtube.com/watch?v=KrZHPOeOxQQ" TargetMode="External"/><Relationship Id="rId65" Type="http://schemas.openxmlformats.org/officeDocument/2006/relationships/hyperlink" Target="https://principles.schwarz/press-releases/one-direction/questions/api_first/" TargetMode="External"/><Relationship Id="rId4" Type="http://schemas.openxmlformats.org/officeDocument/2006/relationships/image" Target="../media/image83.png"/><Relationship Id="rId9" Type="http://schemas.openxmlformats.org/officeDocument/2006/relationships/hyperlink" Target="https://openclipart.org/detail/188650/search-ideogram" TargetMode="External"/><Relationship Id="rId13" Type="http://schemas.openxmlformats.org/officeDocument/2006/relationships/hyperlink" Target="https://openclipart.org/detail/250266/cruz" TargetMode="External"/><Relationship Id="rId18" Type="http://schemas.openxmlformats.org/officeDocument/2006/relationships/hyperlink" Target="https://openclipart.org/detail/305632/beer-and-barley" TargetMode="External"/><Relationship Id="rId39" Type="http://schemas.openxmlformats.org/officeDocument/2006/relationships/hyperlink" Target="https://en.wikipedia.org/wiki/API"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82.png"/><Relationship Id="rId7" Type="http://schemas.openxmlformats.org/officeDocument/2006/relationships/image" Target="../media/image86.sv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hyperlink" Target="https://loopback.io/openapi-to-graphql.html" TargetMode="External"/><Relationship Id="rId5" Type="http://schemas.openxmlformats.org/officeDocument/2006/relationships/image" Target="../media/image43.png"/><Relationship Id="rId10" Type="http://schemas.openxmlformats.org/officeDocument/2006/relationships/hyperlink" Target="https://github.com/yarax/swagger-to-graphql" TargetMode="External"/><Relationship Id="rId4" Type="http://schemas.openxmlformats.org/officeDocument/2006/relationships/image" Target="../media/image84.jpeg"/><Relationship Id="rId9" Type="http://schemas.openxmlformats.org/officeDocument/2006/relationships/hyperlink" Target="https://github.com/IBM/openapi-to-graphql"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2.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C5F6E63-7AA1-CF26-E4A1-090BF34ABE35}"/>
              </a:ext>
            </a:extLst>
          </p:cNvPr>
          <p:cNvSpPr txBox="1">
            <a:spLocks/>
          </p:cNvSpPr>
          <p:nvPr/>
        </p:nvSpPr>
        <p:spPr>
          <a:xfrm>
            <a:off x="2185627" y="1646730"/>
            <a:ext cx="5576546" cy="23876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Calibri" panose="020F0502020204030204" pitchFamily="34" charset="0"/>
                <a:cs typeface="Calibri" panose="020F0502020204030204" pitchFamily="34" charset="0"/>
              </a:rPr>
              <a:t>API-first!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Contract-first!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Make API development great again! v2.0</a:t>
            </a:r>
            <a:endParaRPr lang="bg-BG" b="1" dirty="0">
              <a:latin typeface="Calibri" panose="020F0502020204030204" pitchFamily="34" charset="0"/>
              <a:cs typeface="Calibri" panose="020F0502020204030204" pitchFamily="34" charset="0"/>
            </a:endParaRPr>
          </a:p>
        </p:txBody>
      </p:sp>
      <p:sp>
        <p:nvSpPr>
          <p:cNvPr id="13" name="Google Shape;71;p1">
            <a:extLst>
              <a:ext uri="{FF2B5EF4-FFF2-40B4-BE49-F238E27FC236}">
                <a16:creationId xmlns:a16="http://schemas.microsoft.com/office/drawing/2014/main" id="{BED45112-879F-165A-5899-03D62FDC3BE4}"/>
              </a:ext>
            </a:extLst>
          </p:cNvPr>
          <p:cNvSpPr txBox="1">
            <a:spLocks/>
          </p:cNvSpPr>
          <p:nvPr/>
        </p:nvSpPr>
        <p:spPr>
          <a:xfrm>
            <a:off x="9511902" y="5099920"/>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Atanas L. </a:t>
            </a:r>
            <a:r>
              <a:rPr lang="en-GB" sz="2000" b="1" dirty="0" err="1">
                <a:latin typeface="Calibri" panose="020F0502020204030204" pitchFamily="34" charset="0"/>
                <a:cs typeface="Calibri" panose="020F0502020204030204" pitchFamily="34" charset="0"/>
              </a:rPr>
              <a:t>Kuzmanov</a:t>
            </a:r>
            <a:endParaRPr lang="en-GB" sz="2000" b="1" dirty="0">
              <a:latin typeface="Calibri" panose="020F0502020204030204" pitchFamily="34" charset="0"/>
              <a:cs typeface="Calibri" panose="020F0502020204030204" pitchFamily="34" charset="0"/>
            </a:endParaRPr>
          </a:p>
        </p:txBody>
      </p:sp>
      <p:sp>
        <p:nvSpPr>
          <p:cNvPr id="14" name="Google Shape;73;p1">
            <a:extLst>
              <a:ext uri="{FF2B5EF4-FFF2-40B4-BE49-F238E27FC236}">
                <a16:creationId xmlns:a16="http://schemas.microsoft.com/office/drawing/2014/main" id="{DB38AD2D-8AD8-5EDA-D93F-3DEA3E77D1AD}"/>
              </a:ext>
            </a:extLst>
          </p:cNvPr>
          <p:cNvSpPr txBox="1">
            <a:spLocks/>
          </p:cNvSpPr>
          <p:nvPr/>
        </p:nvSpPr>
        <p:spPr>
          <a:xfrm>
            <a:off x="9511902" y="5475698"/>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Calibri" panose="020F0502020204030204" pitchFamily="34" charset="0"/>
                <a:cs typeface="Calibri" panose="020F0502020204030204" pitchFamily="34" charset="0"/>
              </a:rPr>
              <a:t>Senior Software Engineer</a:t>
            </a:r>
          </a:p>
        </p:txBody>
      </p:sp>
      <p:sp>
        <p:nvSpPr>
          <p:cNvPr id="15" name="Title 1">
            <a:extLst>
              <a:ext uri="{FF2B5EF4-FFF2-40B4-BE49-F238E27FC236}">
                <a16:creationId xmlns:a16="http://schemas.microsoft.com/office/drawing/2014/main" id="{FFA13407-E23D-6ACD-8041-CA541612763E}"/>
              </a:ext>
            </a:extLst>
          </p:cNvPr>
          <p:cNvSpPr txBox="1">
            <a:spLocks/>
          </p:cNvSpPr>
          <p:nvPr/>
        </p:nvSpPr>
        <p:spPr>
          <a:xfrm>
            <a:off x="7906368" y="4034330"/>
            <a:ext cx="2036811" cy="6833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1378B4"/>
                </a:solidFill>
              </a:rPr>
              <a:t>20</a:t>
            </a:r>
            <a:r>
              <a:rPr lang="en-GB" sz="4800" b="1" dirty="0">
                <a:solidFill>
                  <a:srgbClr val="FF8600"/>
                </a:solidFill>
              </a:rPr>
              <a:t>23</a:t>
            </a:r>
            <a:endParaRPr lang="bg-BG" sz="4800" b="1" dirty="0">
              <a:solidFill>
                <a:srgbClr val="FF8600"/>
              </a:solidFill>
            </a:endParaRPr>
          </a:p>
        </p:txBody>
      </p:sp>
      <p:pic>
        <p:nvPicPr>
          <p:cNvPr id="16" name="Picture 15" descr="Logo&#10;&#10;Description automatically generated">
            <a:extLst>
              <a:ext uri="{FF2B5EF4-FFF2-40B4-BE49-F238E27FC236}">
                <a16:creationId xmlns:a16="http://schemas.microsoft.com/office/drawing/2014/main" id="{C9D38CF6-EC14-A71B-F95A-79A56D0E7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978" y="436176"/>
            <a:ext cx="3787849" cy="3787849"/>
          </a:xfrm>
          <a:prstGeom prst="rect">
            <a:avLst/>
          </a:prstGeom>
        </p:spPr>
      </p:pic>
    </p:spTree>
    <p:extLst>
      <p:ext uri="{BB962C8B-B14F-4D97-AF65-F5344CB8AC3E}">
        <p14:creationId xmlns:p14="http://schemas.microsoft.com/office/powerpoint/2010/main" val="829621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8F07-3505-6FEE-EE02-028C981B1BEF}"/>
              </a:ext>
            </a:extLst>
          </p:cNvPr>
          <p:cNvSpPr txBox="1">
            <a:spLocks/>
          </p:cNvSpPr>
          <p:nvPr/>
        </p:nvSpPr>
        <p:spPr>
          <a:xfrm>
            <a:off x="2397789" y="31754"/>
            <a:ext cx="799305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WHEN THE CODE COMES FIRST</a:t>
            </a:r>
            <a:endParaRPr lang="bg-BG" sz="4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A39805-819B-BC70-E3B1-ADC5D6955181}"/>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3273DFA1-F0FC-8896-F0E1-4646DD8BCF85}"/>
              </a:ext>
            </a:extLst>
          </p:cNvPr>
          <p:cNvPicPr>
            <a:picLocks noChangeAspect="1"/>
          </p:cNvPicPr>
          <p:nvPr/>
        </p:nvPicPr>
        <p:blipFill>
          <a:blip r:embed="rId3"/>
          <a:stretch>
            <a:fillRect/>
          </a:stretch>
        </p:blipFill>
        <p:spPr>
          <a:xfrm>
            <a:off x="3710157" y="1692768"/>
            <a:ext cx="5368316" cy="1558858"/>
          </a:xfrm>
          <a:prstGeom prst="rect">
            <a:avLst/>
          </a:prstGeom>
        </p:spPr>
      </p:pic>
      <p:pic>
        <p:nvPicPr>
          <p:cNvPr id="5" name="Picture 4">
            <a:extLst>
              <a:ext uri="{FF2B5EF4-FFF2-40B4-BE49-F238E27FC236}">
                <a16:creationId xmlns:a16="http://schemas.microsoft.com/office/drawing/2014/main" id="{25EE19DA-8597-D8A7-3683-6354AE4B7645}"/>
              </a:ext>
            </a:extLst>
          </p:cNvPr>
          <p:cNvPicPr>
            <a:picLocks noChangeAspect="1"/>
          </p:cNvPicPr>
          <p:nvPr/>
        </p:nvPicPr>
        <p:blipFill>
          <a:blip r:embed="rId4"/>
          <a:stretch>
            <a:fillRect/>
          </a:stretch>
        </p:blipFill>
        <p:spPr>
          <a:xfrm>
            <a:off x="1603818" y="3177935"/>
            <a:ext cx="8984364" cy="2937572"/>
          </a:xfrm>
          <a:prstGeom prst="rect">
            <a:avLst/>
          </a:prstGeom>
        </p:spPr>
      </p:pic>
      <p:sp>
        <p:nvSpPr>
          <p:cNvPr id="6" name="TextBox 5">
            <a:extLst>
              <a:ext uri="{FF2B5EF4-FFF2-40B4-BE49-F238E27FC236}">
                <a16:creationId xmlns:a16="http://schemas.microsoft.com/office/drawing/2014/main" id="{D497DC85-AFF1-FAEA-CB18-6F1EBA051091}"/>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35350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8">
            <a:extLst>
              <a:ext uri="{FF2B5EF4-FFF2-40B4-BE49-F238E27FC236}">
                <a16:creationId xmlns:a16="http://schemas.microsoft.com/office/drawing/2014/main" id="{5A8F2FA4-E340-DD99-A2BF-6764E687D6B9}"/>
              </a:ext>
            </a:extLst>
          </p:cNvPr>
          <p:cNvSpPr txBox="1">
            <a:spLocks/>
          </p:cNvSpPr>
          <p:nvPr/>
        </p:nvSpPr>
        <p:spPr bwMode="gray">
          <a:xfrm>
            <a:off x="2188920" y="1691991"/>
            <a:ext cx="9318135" cy="48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Code First doesn't mean leaving out the design.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Rather it means the design is hidden away in Jira tickets, Confluence pages, text documents… napkins… and potentially lost to history…</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This can lead to several problems.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Frustrated Users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Building the Wrong API</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Missed Opportunities</a:t>
            </a:r>
          </a:p>
        </p:txBody>
      </p:sp>
      <p:pic>
        <p:nvPicPr>
          <p:cNvPr id="6" name="Picture 5">
            <a:extLst>
              <a:ext uri="{FF2B5EF4-FFF2-40B4-BE49-F238E27FC236}">
                <a16:creationId xmlns:a16="http://schemas.microsoft.com/office/drawing/2014/main" id="{364AB88F-1BDF-5E19-4F8B-A63E623A08BA}"/>
              </a:ext>
            </a:extLst>
          </p:cNvPr>
          <p:cNvPicPr>
            <a:picLocks noChangeAspect="1"/>
          </p:cNvPicPr>
          <p:nvPr/>
        </p:nvPicPr>
        <p:blipFill>
          <a:blip r:embed="rId3"/>
          <a:stretch>
            <a:fillRect/>
          </a:stretch>
        </p:blipFill>
        <p:spPr>
          <a:xfrm>
            <a:off x="11602788" y="0"/>
            <a:ext cx="589212" cy="589212"/>
          </a:xfrm>
          <a:prstGeom prst="rect">
            <a:avLst/>
          </a:prstGeom>
        </p:spPr>
      </p:pic>
      <p:sp>
        <p:nvSpPr>
          <p:cNvPr id="7" name="Title 1">
            <a:extLst>
              <a:ext uri="{FF2B5EF4-FFF2-40B4-BE49-F238E27FC236}">
                <a16:creationId xmlns:a16="http://schemas.microsoft.com/office/drawing/2014/main" id="{C42B145D-F225-34A2-F893-B32B608EAFBE}"/>
              </a:ext>
            </a:extLst>
          </p:cNvPr>
          <p:cNvSpPr txBox="1">
            <a:spLocks/>
          </p:cNvSpPr>
          <p:nvPr/>
        </p:nvSpPr>
        <p:spPr>
          <a:xfrm>
            <a:off x="871591" y="82193"/>
            <a:ext cx="10448818" cy="128013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CHALLENGES OF THE</a:t>
            </a:r>
            <a:endParaRPr lang="bg-BG" sz="4800" dirty="0">
              <a:latin typeface="Calibri" panose="020F0502020204030204" pitchFamily="34" charset="0"/>
              <a:cs typeface="Calibri" panose="020F0502020204030204" pitchFamily="34" charset="0"/>
            </a:endParaRP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9824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60D3FD21-EE59-B353-61D7-4B2746D6EFEE}"/>
              </a:ext>
            </a:extLst>
          </p:cNvPr>
          <p:cNvSpPr txBox="1">
            <a:spLocks/>
          </p:cNvSpPr>
          <p:nvPr/>
        </p:nvSpPr>
        <p:spPr bwMode="gray">
          <a:xfrm>
            <a:off x="1839599" y="190103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When Delivery Speed Matters</a:t>
            </a:r>
            <a:r>
              <a:rPr lang="en-GB" sz="2000" dirty="0">
                <a:latin typeface="Calibri" panose="020F0502020204030204" pitchFamily="34" charset="0"/>
                <a:cs typeface="Calibri" panose="020F0502020204030204" pitchFamily="34" charset="0"/>
              </a:rPr>
              <a:t> </a:t>
            </a:r>
            <a:r>
              <a:rPr lang="en-GB" sz="2000" i="1" dirty="0">
                <a:latin typeface="Calibri" panose="020F0502020204030204" pitchFamily="34" charset="0"/>
                <a:cs typeface="Calibri" panose="020F0502020204030204" pitchFamily="34" charset="0"/>
              </a:rPr>
              <a:t>-</a:t>
            </a:r>
            <a:r>
              <a:rPr lang="en-GB" sz="2000" b="1" i="1" dirty="0">
                <a:latin typeface="Calibri" panose="020F0502020204030204" pitchFamily="34" charset="0"/>
                <a:cs typeface="Calibri" panose="020F0502020204030204" pitchFamily="34" charset="0"/>
              </a:rPr>
              <a:t> </a:t>
            </a:r>
            <a:r>
              <a:rPr lang="en-GB" sz="2000" dirty="0">
                <a:latin typeface="Calibri" panose="020F0502020204030204" pitchFamily="34" charset="0"/>
                <a:cs typeface="Calibri" panose="020F0502020204030204" pitchFamily="34" charset="0"/>
              </a:rPr>
              <a:t>Developers can start coding directly from the requirements. </a:t>
            </a:r>
          </a:p>
          <a:p>
            <a:endParaRPr lang="en-GB" sz="2000"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When Developing Internal APIs</a:t>
            </a:r>
            <a:r>
              <a:rPr lang="en-GB" sz="2000" i="1" dirty="0">
                <a:latin typeface="Calibri" panose="020F0502020204030204" pitchFamily="34" charset="0"/>
                <a:cs typeface="Calibri" panose="020F0502020204030204" pitchFamily="34" charset="0"/>
              </a:rPr>
              <a:t> -</a:t>
            </a:r>
            <a:r>
              <a:rPr lang="en-GB" sz="2000" b="1" i="1" dirty="0">
                <a:latin typeface="Calibri" panose="020F0502020204030204" pitchFamily="34" charset="0"/>
                <a:cs typeface="Calibri" panose="020F0502020204030204" pitchFamily="34" charset="0"/>
              </a:rPr>
              <a:t> </a:t>
            </a:r>
            <a:r>
              <a:rPr lang="en-GB" sz="2000" dirty="0">
                <a:latin typeface="Calibri" panose="020F0502020204030204" pitchFamily="34" charset="0"/>
                <a:cs typeface="Calibri" panose="020F0502020204030204" pitchFamily="34" charset="0"/>
              </a:rPr>
              <a:t>If the API will only be consumed by the team or company that’s building it, and is small, then the Code First approach is an ideal solution.</a:t>
            </a:r>
          </a:p>
          <a:p>
            <a:endParaRPr lang="en-GB" sz="2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D2A0806-D87A-AE23-76A5-F3BFA9B2DF7F}"/>
              </a:ext>
            </a:extLst>
          </p:cNvPr>
          <p:cNvPicPr>
            <a:picLocks noChangeAspect="1"/>
          </p:cNvPicPr>
          <p:nvPr/>
        </p:nvPicPr>
        <p:blipFill>
          <a:blip r:embed="rId3"/>
          <a:stretch>
            <a:fillRect/>
          </a:stretch>
        </p:blipFill>
        <p:spPr>
          <a:xfrm>
            <a:off x="11594592" y="-102026"/>
            <a:ext cx="589212" cy="833159"/>
          </a:xfrm>
          <a:prstGeom prst="rect">
            <a:avLst/>
          </a:prstGeom>
        </p:spPr>
      </p:pic>
      <p:sp>
        <p:nvSpPr>
          <p:cNvPr id="4" name="Title 1">
            <a:extLst>
              <a:ext uri="{FF2B5EF4-FFF2-40B4-BE49-F238E27FC236}">
                <a16:creationId xmlns:a16="http://schemas.microsoft.com/office/drawing/2014/main" id="{AF960D09-075F-B9F1-7287-6C3A3270E64D}"/>
              </a:ext>
            </a:extLst>
          </p:cNvPr>
          <p:cNvSpPr txBox="1">
            <a:spLocks/>
          </p:cNvSpPr>
          <p:nvPr/>
        </p:nvSpPr>
        <p:spPr>
          <a:xfrm>
            <a:off x="298704" y="208889"/>
            <a:ext cx="1159459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BENEFITS OF THE</a:t>
            </a: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8440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8CD6-2731-5037-2827-6BEFA6C78B42}"/>
              </a:ext>
            </a:extLst>
          </p:cNvPr>
          <p:cNvSpPr>
            <a:spLocks noGrp="1"/>
          </p:cNvSpPr>
          <p:nvPr>
            <p:ph type="ctrTitle"/>
          </p:nvPr>
        </p:nvSpPr>
        <p:spPr>
          <a:xfrm>
            <a:off x="1524000" y="2067959"/>
            <a:ext cx="9144000" cy="2722081"/>
          </a:xfrm>
        </p:spPr>
        <p:txBody>
          <a:bodyPr anchor="ctr" anchorCtr="0">
            <a:noAutofit/>
          </a:bodyPr>
          <a:lstStyle/>
          <a:p>
            <a:pPr algn="ctr"/>
            <a:r>
              <a:rPr lang="en-GB" sz="6000" dirty="0">
                <a:latin typeface="Calibri" panose="020F0502020204030204" pitchFamily="34" charset="0"/>
                <a:cs typeface="Calibri" panose="020F0502020204030204" pitchFamily="34" charset="0"/>
              </a:rPr>
              <a:t>DESIGN FIRST APPROACH</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OR</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API FIRST APPROACH</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097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7B3E-C51D-318D-A6B7-C5154A9355CD}"/>
              </a:ext>
            </a:extLst>
          </p:cNvPr>
          <p:cNvSpPr txBox="1">
            <a:spLocks/>
          </p:cNvSpPr>
          <p:nvPr/>
        </p:nvSpPr>
        <p:spPr>
          <a:xfrm>
            <a:off x="2210373" y="62531"/>
            <a:ext cx="8733034"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HelveticaNeueLT Pro 45 Lt" panose="020B0403020202020204" pitchFamily="34" charset="0"/>
              </a:rPr>
              <a:t>WHEN THE API COMES FIRST</a:t>
            </a:r>
            <a:endParaRPr lang="bg-BG" sz="4800" dirty="0"/>
          </a:p>
        </p:txBody>
      </p:sp>
      <p:pic>
        <p:nvPicPr>
          <p:cNvPr id="3" name="Picture 2">
            <a:extLst>
              <a:ext uri="{FF2B5EF4-FFF2-40B4-BE49-F238E27FC236}">
                <a16:creationId xmlns:a16="http://schemas.microsoft.com/office/drawing/2014/main" id="{B91589D5-18A2-C201-939D-411C27151489}"/>
              </a:ext>
            </a:extLst>
          </p:cNvPr>
          <p:cNvPicPr>
            <a:picLocks noChangeAspect="1"/>
          </p:cNvPicPr>
          <p:nvPr/>
        </p:nvPicPr>
        <p:blipFill>
          <a:blip r:embed="rId3"/>
          <a:stretch>
            <a:fillRect/>
          </a:stretch>
        </p:blipFill>
        <p:spPr>
          <a:xfrm>
            <a:off x="3635856" y="1188328"/>
            <a:ext cx="5656037" cy="1847706"/>
          </a:xfrm>
          <a:prstGeom prst="rect">
            <a:avLst/>
          </a:prstGeom>
        </p:spPr>
      </p:pic>
      <p:pic>
        <p:nvPicPr>
          <p:cNvPr id="4" name="Picture 3">
            <a:extLst>
              <a:ext uri="{FF2B5EF4-FFF2-40B4-BE49-F238E27FC236}">
                <a16:creationId xmlns:a16="http://schemas.microsoft.com/office/drawing/2014/main" id="{27E97085-EEB5-A831-9A62-8CD12F4963AE}"/>
              </a:ext>
            </a:extLst>
          </p:cNvPr>
          <p:cNvPicPr>
            <a:picLocks noChangeAspect="1"/>
          </p:cNvPicPr>
          <p:nvPr/>
        </p:nvPicPr>
        <p:blipFill>
          <a:blip r:embed="rId4"/>
          <a:stretch>
            <a:fillRect/>
          </a:stretch>
        </p:blipFill>
        <p:spPr>
          <a:xfrm>
            <a:off x="1550674" y="3291387"/>
            <a:ext cx="9826403" cy="3043576"/>
          </a:xfrm>
          <a:prstGeom prst="rect">
            <a:avLst/>
          </a:prstGeom>
        </p:spPr>
      </p:pic>
      <p:sp>
        <p:nvSpPr>
          <p:cNvPr id="5" name="TextBox 4">
            <a:extLst>
              <a:ext uri="{FF2B5EF4-FFF2-40B4-BE49-F238E27FC236}">
                <a16:creationId xmlns:a16="http://schemas.microsoft.com/office/drawing/2014/main" id="{7689BDF9-7A32-5F85-C534-E9165227DE38}"/>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3339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BCA5C-59A1-F540-525B-40C694423973}"/>
              </a:ext>
            </a:extLst>
          </p:cNvPr>
          <p:cNvPicPr>
            <a:picLocks noChangeAspect="1"/>
          </p:cNvPicPr>
          <p:nvPr/>
        </p:nvPicPr>
        <p:blipFill>
          <a:blip r:embed="rId3"/>
          <a:stretch>
            <a:fillRect/>
          </a:stretch>
        </p:blipFill>
        <p:spPr>
          <a:xfrm>
            <a:off x="0" y="4831445"/>
            <a:ext cx="3284529" cy="2026555"/>
          </a:xfrm>
          <a:prstGeom prst="rect">
            <a:avLst/>
          </a:prstGeom>
        </p:spPr>
      </p:pic>
      <p:sp>
        <p:nvSpPr>
          <p:cNvPr id="3" name="Textplatzhalter 8">
            <a:extLst>
              <a:ext uri="{FF2B5EF4-FFF2-40B4-BE49-F238E27FC236}">
                <a16:creationId xmlns:a16="http://schemas.microsoft.com/office/drawing/2014/main" id="{E4271B05-EE84-EF0C-BD5A-2847D77E2C9C}"/>
              </a:ext>
            </a:extLst>
          </p:cNvPr>
          <p:cNvSpPr txBox="1">
            <a:spLocks/>
          </p:cNvSpPr>
          <p:nvPr/>
        </p:nvSpPr>
        <p:spPr bwMode="gray">
          <a:xfrm>
            <a:off x="1921268" y="171017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solidFill>
                  <a:schemeClr val="tx1">
                    <a:lumMod val="95000"/>
                  </a:schemeClr>
                </a:solidFill>
                <a:latin typeface="Calibri" panose="020F0502020204030204" pitchFamily="34" charset="0"/>
                <a:cs typeface="Calibri" panose="020F0502020204030204" pitchFamily="34" charset="0"/>
              </a:rPr>
              <a:t>It’s hard work - </a:t>
            </a:r>
            <a:r>
              <a:rPr lang="en-GB" sz="2000" dirty="0">
                <a:solidFill>
                  <a:schemeClr val="tx1">
                    <a:lumMod val="95000"/>
                  </a:schemeClr>
                </a:solidFill>
                <a:latin typeface="Calibri" panose="020F0502020204030204" pitchFamily="34" charset="0"/>
                <a:cs typeface="Calibri" panose="020F0502020204030204" pitchFamily="34" charset="0"/>
              </a:rPr>
              <a:t>To be honest, it takes a lot of hard work for any team to move to a Design First approach. </a:t>
            </a:r>
          </a:p>
          <a:p>
            <a:endParaRPr lang="en-GB" sz="2000" dirty="0">
              <a:solidFill>
                <a:schemeClr val="tx1">
                  <a:lumMod val="95000"/>
                </a:schemeClr>
              </a:solidFill>
              <a:latin typeface="Calibri" panose="020F0502020204030204" pitchFamily="34" charset="0"/>
              <a:cs typeface="Calibri" panose="020F0502020204030204" pitchFamily="34" charset="0"/>
            </a:endParaRPr>
          </a:p>
          <a:p>
            <a:r>
              <a:rPr lang="en-GB" sz="2000" b="1" dirty="0">
                <a:solidFill>
                  <a:schemeClr val="tx1">
                    <a:lumMod val="95000"/>
                  </a:schemeClr>
                </a:solidFill>
                <a:latin typeface="Calibri" panose="020F0502020204030204" pitchFamily="34" charset="0"/>
                <a:cs typeface="Calibri" panose="020F0502020204030204" pitchFamily="34" charset="0"/>
              </a:rPr>
              <a:t>It takes commitment - </a:t>
            </a:r>
            <a:r>
              <a:rPr lang="en-GB" sz="2000" dirty="0">
                <a:solidFill>
                  <a:schemeClr val="tx1">
                    <a:lumMod val="95000"/>
                  </a:schemeClr>
                </a:solidFill>
                <a:latin typeface="Calibri" panose="020F0502020204030204" pitchFamily="34" charset="0"/>
                <a:cs typeface="Calibri" panose="020F0502020204030204" pitchFamily="34" charset="0"/>
              </a:rPr>
              <a:t>Companies must be intentional no matter their size - this shift to API First doesn’t happen on its own and it doesn’t happen overnight.</a:t>
            </a:r>
          </a:p>
          <a:p>
            <a:pPr marL="0" indent="0">
              <a:buNone/>
            </a:pPr>
            <a:endParaRPr lang="en-GB" sz="2000" dirty="0">
              <a:solidFill>
                <a:schemeClr val="tx1">
                  <a:lumMod val="95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55287F-A889-CA71-AF34-647157747990}"/>
              </a:ext>
            </a:extLst>
          </p:cNvPr>
          <p:cNvPicPr>
            <a:picLocks noChangeAspect="1"/>
          </p:cNvPicPr>
          <p:nvPr/>
        </p:nvPicPr>
        <p:blipFill>
          <a:blip r:embed="rId4"/>
          <a:stretch>
            <a:fillRect/>
          </a:stretch>
        </p:blipFill>
        <p:spPr>
          <a:xfrm>
            <a:off x="2695317" y="5966554"/>
            <a:ext cx="589212" cy="589212"/>
          </a:xfrm>
          <a:prstGeom prst="rect">
            <a:avLst/>
          </a:prstGeom>
        </p:spPr>
      </p:pic>
      <p:sp>
        <p:nvSpPr>
          <p:cNvPr id="5" name="Oval 4">
            <a:extLst>
              <a:ext uri="{FF2B5EF4-FFF2-40B4-BE49-F238E27FC236}">
                <a16:creationId xmlns:a16="http://schemas.microsoft.com/office/drawing/2014/main" id="{7EBA59DC-30AB-08A9-8A9A-B08C6EB716E9}"/>
              </a:ext>
            </a:extLst>
          </p:cNvPr>
          <p:cNvSpPr/>
          <p:nvPr/>
        </p:nvSpPr>
        <p:spPr bwMode="gray">
          <a:xfrm>
            <a:off x="198422" y="4914092"/>
            <a:ext cx="432164" cy="392077"/>
          </a:xfrm>
          <a:prstGeom prst="ellipse">
            <a:avLst/>
          </a:prstGeom>
          <a:solidFill>
            <a:schemeClr val="tx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6" name="Picture 5">
            <a:extLst>
              <a:ext uri="{FF2B5EF4-FFF2-40B4-BE49-F238E27FC236}">
                <a16:creationId xmlns:a16="http://schemas.microsoft.com/office/drawing/2014/main" id="{8B2EA5D0-2FF7-9219-E09B-347E901E2C7A}"/>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7" name="Picture 6">
            <a:extLst>
              <a:ext uri="{FF2B5EF4-FFF2-40B4-BE49-F238E27FC236}">
                <a16:creationId xmlns:a16="http://schemas.microsoft.com/office/drawing/2014/main" id="{921520CB-D085-9E1C-DB6B-6F3057854CD3}"/>
              </a:ext>
            </a:extLst>
          </p:cNvPr>
          <p:cNvPicPr>
            <a:picLocks noChangeAspect="1"/>
          </p:cNvPicPr>
          <p:nvPr/>
        </p:nvPicPr>
        <p:blipFill>
          <a:blip r:embed="rId4"/>
          <a:stretch>
            <a:fillRect/>
          </a:stretch>
        </p:blipFill>
        <p:spPr>
          <a:xfrm>
            <a:off x="11602788" y="0"/>
            <a:ext cx="589212" cy="589212"/>
          </a:xfrm>
          <a:prstGeom prst="rect">
            <a:avLst/>
          </a:prstGeom>
        </p:spPr>
      </p:pic>
      <p:sp>
        <p:nvSpPr>
          <p:cNvPr id="8" name="Title 1">
            <a:extLst>
              <a:ext uri="{FF2B5EF4-FFF2-40B4-BE49-F238E27FC236}">
                <a16:creationId xmlns:a16="http://schemas.microsoft.com/office/drawing/2014/main" id="{57669A45-1A6D-6981-EC25-81998A5219C6}"/>
              </a:ext>
            </a:extLst>
          </p:cNvPr>
          <p:cNvSpPr txBox="1">
            <a:spLocks/>
          </p:cNvSpPr>
          <p:nvPr/>
        </p:nvSpPr>
        <p:spPr>
          <a:xfrm>
            <a:off x="2116477" y="0"/>
            <a:ext cx="9051533" cy="1372617"/>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solidFill>
                  <a:schemeClr val="tx1">
                    <a:lumMod val="95000"/>
                  </a:schemeClr>
                </a:solidFill>
                <a:latin typeface="Calibri" panose="020F0502020204030204" pitchFamily="34" charset="0"/>
                <a:cs typeface="Calibri" panose="020F0502020204030204" pitchFamily="34" charset="0"/>
              </a:rPr>
              <a:t>CHALLENGES OF THE DESIGN FIRST APPROACH</a:t>
            </a:r>
          </a:p>
        </p:txBody>
      </p:sp>
    </p:spTree>
    <p:extLst>
      <p:ext uri="{BB962C8B-B14F-4D97-AF65-F5344CB8AC3E}">
        <p14:creationId xmlns:p14="http://schemas.microsoft.com/office/powerpoint/2010/main" val="224549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B650-3BC2-4880-9BDF-7588EFBCC0A0}"/>
              </a:ext>
            </a:extLst>
          </p:cNvPr>
          <p:cNvSpPr txBox="1">
            <a:spLocks/>
          </p:cNvSpPr>
          <p:nvPr/>
        </p:nvSpPr>
        <p:spPr>
          <a:xfrm>
            <a:off x="2587375" y="-1"/>
            <a:ext cx="7017250" cy="108906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HelveticaNeueLT Pro 45 Lt" panose="020B0403020202020204" pitchFamily="34" charset="0"/>
              </a:rPr>
              <a:t>WHY API FIRST?</a:t>
            </a:r>
          </a:p>
          <a:p>
            <a:r>
              <a:rPr lang="en-US" sz="3600" dirty="0">
                <a:latin typeface="HelveticaNeueLT Pro 45 Lt" panose="020B0403020202020204" pitchFamily="34" charset="0"/>
              </a:rPr>
              <a:t>BENEFITS OF DESIGN FIRST</a:t>
            </a:r>
            <a:endParaRPr lang="bg-BG" sz="3600" dirty="0"/>
          </a:p>
        </p:txBody>
      </p:sp>
      <p:sp>
        <p:nvSpPr>
          <p:cNvPr id="3" name="Textplatzhalter 8">
            <a:extLst>
              <a:ext uri="{FF2B5EF4-FFF2-40B4-BE49-F238E27FC236}">
                <a16:creationId xmlns:a16="http://schemas.microsoft.com/office/drawing/2014/main" id="{E225DC0B-DF6D-7EFE-89F5-759B95D6A418}"/>
              </a:ext>
            </a:extLst>
          </p:cNvPr>
          <p:cNvSpPr txBox="1">
            <a:spLocks/>
          </p:cNvSpPr>
          <p:nvPr/>
        </p:nvSpPr>
        <p:spPr bwMode="gray">
          <a:xfrm>
            <a:off x="2083815" y="1171355"/>
            <a:ext cx="9947223" cy="5311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The API First approach gives us the following main advantages:</a:t>
            </a: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allows early feedback from stakeholders with fast turnaround cycles.</a:t>
            </a: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happens at a stage when changes are easily doable, before a lot of time and effort are sunk into the project.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leads to Product-Driven APIs with better user experience and higher customer satisfaction.</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reduces coupling and enables provider and consumer teams to work independently and in parallel.</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API definition can be the Single Source of Truth for Developers, DevOps and Architects.</a:t>
            </a:r>
          </a:p>
        </p:txBody>
      </p:sp>
      <p:pic>
        <p:nvPicPr>
          <p:cNvPr id="4" name="Picture 3">
            <a:extLst>
              <a:ext uri="{FF2B5EF4-FFF2-40B4-BE49-F238E27FC236}">
                <a16:creationId xmlns:a16="http://schemas.microsoft.com/office/drawing/2014/main" id="{463015C8-E903-F2AD-AFB6-B14F021283A7}"/>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81985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BD20-FB01-A2E9-E63E-07F0C52A2312}"/>
              </a:ext>
            </a:extLst>
          </p:cNvPr>
          <p:cNvSpPr txBox="1">
            <a:spLocks/>
          </p:cNvSpPr>
          <p:nvPr/>
        </p:nvSpPr>
        <p:spPr>
          <a:xfrm>
            <a:off x="2602395" y="-152010"/>
            <a:ext cx="6987209"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REAL WORLD EXAMPLES</a:t>
            </a:r>
            <a:endParaRPr lang="bg-BG" sz="4800" dirty="0">
              <a:latin typeface="Calibri" panose="020F0502020204030204" pitchFamily="34" charset="0"/>
              <a:cs typeface="Calibri" panose="020F0502020204030204" pitchFamily="34" charset="0"/>
            </a:endParaRPr>
          </a:p>
        </p:txBody>
      </p:sp>
      <p:pic>
        <p:nvPicPr>
          <p:cNvPr id="3" name="Graphic 2">
            <a:extLst>
              <a:ext uri="{FF2B5EF4-FFF2-40B4-BE49-F238E27FC236}">
                <a16:creationId xmlns:a16="http://schemas.microsoft.com/office/drawing/2014/main" id="{7B5058A8-5053-D33B-B093-2260C5124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408" y="2669064"/>
            <a:ext cx="3677769" cy="1044487"/>
          </a:xfrm>
          <a:prstGeom prst="rect">
            <a:avLst/>
          </a:prstGeom>
        </p:spPr>
      </p:pic>
      <p:sp>
        <p:nvSpPr>
          <p:cNvPr id="5" name="TextBox 4">
            <a:extLst>
              <a:ext uri="{FF2B5EF4-FFF2-40B4-BE49-F238E27FC236}">
                <a16:creationId xmlns:a16="http://schemas.microsoft.com/office/drawing/2014/main" id="{E59253E0-459C-BB8D-D843-6C23AAB413FA}"/>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solidFill>
                  <a:schemeClr val="bg1"/>
                </a:solidFill>
              </a:rPr>
              <a:t>{API}</a:t>
            </a:r>
          </a:p>
        </p:txBody>
      </p:sp>
      <p:pic>
        <p:nvPicPr>
          <p:cNvPr id="7" name="Picture 6" descr="A picture containing text, screenshot, font, logo&#10;&#10;Description automatically generated">
            <a:extLst>
              <a:ext uri="{FF2B5EF4-FFF2-40B4-BE49-F238E27FC236}">
                <a16:creationId xmlns:a16="http://schemas.microsoft.com/office/drawing/2014/main" id="{F11225C7-F96E-7AA4-8890-EA71F10066D2}"/>
              </a:ext>
            </a:extLst>
          </p:cNvPr>
          <p:cNvPicPr>
            <a:picLocks noChangeAspect="1"/>
          </p:cNvPicPr>
          <p:nvPr/>
        </p:nvPicPr>
        <p:blipFill>
          <a:blip r:embed="rId5"/>
          <a:stretch>
            <a:fillRect/>
          </a:stretch>
        </p:blipFill>
        <p:spPr>
          <a:xfrm>
            <a:off x="7657672" y="1714500"/>
            <a:ext cx="2745024" cy="3429000"/>
          </a:xfrm>
          <a:prstGeom prst="rect">
            <a:avLst/>
          </a:prstGeom>
        </p:spPr>
      </p:pic>
    </p:spTree>
    <p:extLst>
      <p:ext uri="{BB962C8B-B14F-4D97-AF65-F5344CB8AC3E}">
        <p14:creationId xmlns:p14="http://schemas.microsoft.com/office/powerpoint/2010/main" val="5429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67F26C-2C39-E682-04F8-E0663D0E5867}"/>
              </a:ext>
            </a:extLst>
          </p:cNvPr>
          <p:cNvSpPr txBox="1">
            <a:spLocks/>
          </p:cNvSpPr>
          <p:nvPr/>
        </p:nvSpPr>
        <p:spPr bwMode="gray">
          <a:xfrm>
            <a:off x="7487812" y="1849348"/>
            <a:ext cx="4248960" cy="36252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i="1" u="sng" dirty="0">
                <a:latin typeface="Calibri" panose="020F0502020204030204" pitchFamily="34" charset="0"/>
                <a:cs typeface="Calibri" panose="020F0502020204030204" pitchFamily="34" charset="0"/>
              </a:rPr>
              <a:t>True love</a:t>
            </a:r>
          </a:p>
          <a:p>
            <a:pPr>
              <a:buFont typeface="Wingdings" pitchFamily="2" charset="2"/>
              <a:buChar char="§"/>
            </a:pPr>
            <a:r>
              <a:rPr lang="en-GB" sz="2000" b="1" dirty="0">
                <a:latin typeface="Calibri" panose="020F0502020204030204" pitchFamily="34" charset="0"/>
                <a:cs typeface="Calibri" panose="020F0502020204030204" pitchFamily="34" charset="0"/>
              </a:rPr>
              <a:t>Once a wolf has found a mate, they tend to stay together for better or worse, through sickness and health, often until death due them part. </a:t>
            </a:r>
          </a:p>
          <a:p>
            <a:pPr>
              <a:buFont typeface="Wingdings" pitchFamily="2" charset="2"/>
              <a:buChar char="§"/>
            </a:pPr>
            <a:r>
              <a:rPr lang="en-GB" sz="2000" b="1" dirty="0">
                <a:latin typeface="Calibri" panose="020F0502020204030204" pitchFamily="34" charset="0"/>
                <a:cs typeface="Calibri" panose="020F0502020204030204" pitchFamily="34" charset="0"/>
              </a:rPr>
              <a:t>They have been known to sacrifice themselves for the survival of other wolves. </a:t>
            </a:r>
          </a:p>
          <a:p>
            <a:pPr>
              <a:buFont typeface="Wingdings" pitchFamily="2" charset="2"/>
              <a:buChar char="§"/>
            </a:pPr>
            <a:r>
              <a:rPr lang="en-GB" sz="2000" b="1" dirty="0">
                <a:latin typeface="Calibri" panose="020F0502020204030204" pitchFamily="34" charset="0"/>
                <a:cs typeface="Calibri" panose="020F0502020204030204" pitchFamily="34" charset="0"/>
              </a:rPr>
              <a:t>So, move over Romeo and Juliet!</a:t>
            </a:r>
          </a:p>
        </p:txBody>
      </p:sp>
      <p:pic>
        <p:nvPicPr>
          <p:cNvPr id="3" name="Picture 2" descr="A couple of dogs licking each other&#10;&#10;Description automatically generated with low confidence">
            <a:extLst>
              <a:ext uri="{FF2B5EF4-FFF2-40B4-BE49-F238E27FC236}">
                <a16:creationId xmlns:a16="http://schemas.microsoft.com/office/drawing/2014/main" id="{B8B1F8AA-F378-94BE-0C1A-6CE1EA82A9FC}"/>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F8ECA4FE-E878-439E-A8A1-133FEE9554B4}"/>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636BADE3-03AD-BAFB-7CF4-54CD3BB6186B}"/>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A picture containing background pattern&#10;&#10;Description automatically generated">
            <a:extLst>
              <a:ext uri="{FF2B5EF4-FFF2-40B4-BE49-F238E27FC236}">
                <a16:creationId xmlns:a16="http://schemas.microsoft.com/office/drawing/2014/main" id="{4984AC48-D5C2-83BE-00BA-833AD526FEEF}"/>
              </a:ext>
            </a:extLst>
          </p:cNvPr>
          <p:cNvPicPr>
            <a:picLocks noChangeAspect="1"/>
          </p:cNvPicPr>
          <p:nvPr/>
        </p:nvPicPr>
        <p:blipFill>
          <a:blip r:embed="rId6"/>
          <a:stretch>
            <a:fillRect/>
          </a:stretch>
        </p:blipFill>
        <p:spPr>
          <a:xfrm>
            <a:off x="11036990" y="0"/>
            <a:ext cx="1155010" cy="1052473"/>
          </a:xfrm>
          <a:prstGeom prst="rect">
            <a:avLst/>
          </a:prstGeom>
        </p:spPr>
      </p:pic>
      <p:sp>
        <p:nvSpPr>
          <p:cNvPr id="7" name="Title 1">
            <a:extLst>
              <a:ext uri="{FF2B5EF4-FFF2-40B4-BE49-F238E27FC236}">
                <a16:creationId xmlns:a16="http://schemas.microsoft.com/office/drawing/2014/main" id="{B185DF0C-4812-9786-9DE1-1C2D983460B7}"/>
              </a:ext>
            </a:extLst>
          </p:cNvPr>
          <p:cNvSpPr txBox="1">
            <a:spLocks/>
          </p:cNvSpPr>
          <p:nvPr/>
        </p:nvSpPr>
        <p:spPr>
          <a:xfrm>
            <a:off x="4135002" y="-73999"/>
            <a:ext cx="4248961"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433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E8CD-F8F3-9D04-A55D-6F8E9B2E8727}"/>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YOUR API IS YOUR CONTRACT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62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C785B5-6DD1-7240-814F-C0BD9665C1FA}"/>
              </a:ext>
            </a:extLst>
          </p:cNvPr>
          <p:cNvSpPr/>
          <p:nvPr/>
        </p:nvSpPr>
        <p:spPr>
          <a:xfrm>
            <a:off x="9094896" y="3089551"/>
            <a:ext cx="1924536" cy="18767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nhaltsplatzhalter 1">
            <a:extLst>
              <a:ext uri="{FF2B5EF4-FFF2-40B4-BE49-F238E27FC236}">
                <a16:creationId xmlns:a16="http://schemas.microsoft.com/office/drawing/2014/main" id="{2CB7C652-844E-8BDF-39FD-DD69489A7864}"/>
              </a:ext>
            </a:extLst>
          </p:cNvPr>
          <p:cNvSpPr txBox="1">
            <a:spLocks/>
          </p:cNvSpPr>
          <p:nvPr/>
        </p:nvSpPr>
        <p:spPr>
          <a:xfrm>
            <a:off x="2005514" y="1171953"/>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800" b="1" u="sng" dirty="0">
                <a:latin typeface="Calibri" panose="020F0502020204030204" pitchFamily="34" charset="0"/>
                <a:cs typeface="Calibri" panose="020F0502020204030204" pitchFamily="34" charset="0"/>
              </a:rPr>
              <a:t>Atanas L. </a:t>
            </a:r>
            <a:r>
              <a:rPr lang="de-DE" sz="1800" b="1" u="sng" dirty="0" err="1">
                <a:latin typeface="Calibri" panose="020F0502020204030204" pitchFamily="34" charset="0"/>
                <a:cs typeface="Calibri" panose="020F0502020204030204" pitchFamily="34" charset="0"/>
              </a:rPr>
              <a:t>Kuzmanov</a:t>
            </a:r>
            <a:endParaRPr lang="de-DE" sz="1800" b="1" u="sng" dirty="0">
              <a:latin typeface="Calibri" panose="020F0502020204030204" pitchFamily="34" charset="0"/>
              <a:cs typeface="Calibri" panose="020F0502020204030204" pitchFamily="34" charset="0"/>
            </a:endParaRPr>
          </a:p>
          <a:p>
            <a:pPr marL="0" indent="0">
              <a:spcBef>
                <a:spcPts val="0"/>
              </a:spcBef>
              <a:buNone/>
            </a:pPr>
            <a:r>
              <a:rPr lang="de-DE" sz="1800" dirty="0">
                <a:latin typeface="Calibri" panose="020F0502020204030204" pitchFamily="34" charset="0"/>
                <a:cs typeface="Calibri" panose="020F0502020204030204" pitchFamily="34" charset="0"/>
              </a:rPr>
              <a:t>Senior Software Engineer</a:t>
            </a:r>
          </a:p>
          <a:p>
            <a:pPr marL="0" indent="0">
              <a:spcBef>
                <a:spcPts val="0"/>
              </a:spcBef>
              <a:buNone/>
            </a:pPr>
            <a:r>
              <a:rPr lang="de-DE" sz="1800" dirty="0">
                <a:latin typeface="Calibri" panose="020F0502020204030204" pitchFamily="34" charset="0"/>
                <a:cs typeface="Calibri" panose="020F0502020204030204" pitchFamily="34" charset="0"/>
              </a:rPr>
              <a:t>IT Solution Development</a:t>
            </a:r>
          </a:p>
          <a:p>
            <a:pPr marL="0" indent="0">
              <a:spcBef>
                <a:spcPts val="0"/>
              </a:spcBef>
              <a:buNone/>
            </a:pPr>
            <a:r>
              <a:rPr lang="de-DE" sz="1800" dirty="0" err="1">
                <a:latin typeface="Calibri" panose="020F0502020204030204" pitchFamily="34" charset="0"/>
                <a:cs typeface="Calibri" panose="020F0502020204030204" pitchFamily="34" charset="0"/>
              </a:rPr>
              <a:t>SchwarzIT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Bulgaria</a:t>
            </a:r>
            <a:endParaRPr lang="de-DE" sz="1800" dirty="0">
              <a:latin typeface="Calibri" panose="020F0502020204030204" pitchFamily="34" charset="0"/>
              <a:cs typeface="Calibri" panose="020F0502020204030204" pitchFamily="34" charset="0"/>
            </a:endParaRP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r>
              <a:rPr lang="de-DE" sz="1800" dirty="0">
                <a:latin typeface="Calibri" panose="020F0502020204030204" pitchFamily="34" charset="0"/>
                <a:cs typeface="Calibri" panose="020F0502020204030204" pitchFamily="34" charset="0"/>
              </a:rPr>
              <a:t>Background:</a:t>
            </a:r>
          </a:p>
          <a:p>
            <a:pPr marL="0" indent="0">
              <a:spcBef>
                <a:spcPts val="0"/>
              </a:spcBef>
              <a:buNone/>
            </a:pPr>
            <a:endParaRPr lang="de-DE" sz="1800" dirty="0">
              <a:latin typeface="Calibri" panose="020F0502020204030204" pitchFamily="34" charset="0"/>
              <a:cs typeface="Calibri" panose="020F0502020204030204" pitchFamily="34" charset="0"/>
            </a:endParaRPr>
          </a:p>
          <a:p>
            <a:pPr>
              <a:spcBef>
                <a:spcPts val="0"/>
              </a:spcBef>
            </a:pPr>
            <a:r>
              <a:rPr lang="de-DE" sz="1800" dirty="0" err="1">
                <a:latin typeface="Calibri" panose="020F0502020204030204" pitchFamily="34" charset="0"/>
                <a:cs typeface="Calibri" panose="020F0502020204030204" pitchFamily="34" charset="0"/>
              </a:rPr>
              <a:t>Where</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work</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What</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there</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Why</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are</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talking</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about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this</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topic</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Why</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are</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giving</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this</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talk</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today</a:t>
            </a:r>
            <a:r>
              <a:rPr lang="de-DE" sz="1800" dirty="0">
                <a:latin typeface="Calibri" panose="020F0502020204030204" pitchFamily="34" charset="0"/>
                <a:cs typeface="Calibri" panose="020F0502020204030204" pitchFamily="34" charset="0"/>
              </a:rPr>
              <a:t>?</a:t>
            </a: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r>
              <a:rPr lang="de-DE" sz="1800" dirty="0" err="1">
                <a:latin typeface="Calibri" panose="020F0502020204030204" pitchFamily="34" charset="0"/>
                <a:cs typeface="Calibri" panose="020F0502020204030204" pitchFamily="34" charset="0"/>
              </a:rPr>
              <a:t>About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me</a:t>
            </a:r>
            <a:r>
              <a:rPr lang="de-DE" sz="1800" dirty="0">
                <a:latin typeface="Calibri" panose="020F0502020204030204" pitchFamily="34" charset="0"/>
                <a:cs typeface="Calibri" panose="020F0502020204030204" pitchFamily="34" charset="0"/>
              </a:rPr>
              <a:t>:</a:t>
            </a:r>
          </a:p>
          <a:p>
            <a:pPr marL="0" indent="0">
              <a:spcBef>
                <a:spcPts val="0"/>
              </a:spcBef>
              <a:buNone/>
            </a:pPr>
            <a:endParaRPr lang="de-DE" sz="1800" dirty="0">
              <a:latin typeface="Calibri" panose="020F0502020204030204" pitchFamily="34" charset="0"/>
              <a:cs typeface="Calibri" panose="020F05020202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ACB098A3-A453-B48F-1EC9-2D0047B037E5}"/>
              </a:ext>
            </a:extLst>
          </p:cNvPr>
          <p:cNvPicPr>
            <a:picLocks noChangeAspect="1"/>
          </p:cNvPicPr>
          <p:nvPr/>
        </p:nvPicPr>
        <p:blipFill>
          <a:blip r:embed="rId3"/>
          <a:stretch>
            <a:fillRect/>
          </a:stretch>
        </p:blipFill>
        <p:spPr>
          <a:xfrm>
            <a:off x="6936755" y="4965292"/>
            <a:ext cx="1073494" cy="1292863"/>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424D0C31-6853-C7EF-1974-AAC64EE47332}"/>
              </a:ext>
            </a:extLst>
          </p:cNvPr>
          <p:cNvPicPr>
            <a:picLocks noChangeAspect="1"/>
          </p:cNvPicPr>
          <p:nvPr/>
        </p:nvPicPr>
        <p:blipFill>
          <a:blip r:embed="rId4"/>
          <a:stretch>
            <a:fillRect/>
          </a:stretch>
        </p:blipFill>
        <p:spPr>
          <a:xfrm>
            <a:off x="3199709" y="4972412"/>
            <a:ext cx="1410817" cy="401203"/>
          </a:xfrm>
          <a:prstGeom prst="rect">
            <a:avLst/>
          </a:prstGeom>
        </p:spPr>
      </p:pic>
      <p:pic>
        <p:nvPicPr>
          <p:cNvPr id="5" name="Picture 4" descr="Logo&#10;&#10;Description automatically generated">
            <a:extLst>
              <a:ext uri="{FF2B5EF4-FFF2-40B4-BE49-F238E27FC236}">
                <a16:creationId xmlns:a16="http://schemas.microsoft.com/office/drawing/2014/main" id="{05391D64-BA9C-649E-4226-D38D21686679}"/>
              </a:ext>
            </a:extLst>
          </p:cNvPr>
          <p:cNvPicPr>
            <a:picLocks noChangeAspect="1"/>
          </p:cNvPicPr>
          <p:nvPr/>
        </p:nvPicPr>
        <p:blipFill>
          <a:blip r:embed="rId5"/>
          <a:stretch>
            <a:fillRect/>
          </a:stretch>
        </p:blipFill>
        <p:spPr>
          <a:xfrm>
            <a:off x="4796002" y="4963263"/>
            <a:ext cx="819842" cy="1036442"/>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B12F2AF-55F3-C05D-5606-08429A1350A8}"/>
              </a:ext>
            </a:extLst>
          </p:cNvPr>
          <p:cNvPicPr>
            <a:picLocks noChangeAspect="1"/>
          </p:cNvPicPr>
          <p:nvPr/>
        </p:nvPicPr>
        <p:blipFill>
          <a:blip r:embed="rId6"/>
          <a:stretch>
            <a:fillRect/>
          </a:stretch>
        </p:blipFill>
        <p:spPr>
          <a:xfrm>
            <a:off x="3035642" y="5359172"/>
            <a:ext cx="1410817" cy="793584"/>
          </a:xfrm>
          <a:prstGeom prst="rect">
            <a:avLst/>
          </a:prstGeom>
        </p:spPr>
      </p:pic>
      <p:sp>
        <p:nvSpPr>
          <p:cNvPr id="7" name="TextBox 6">
            <a:extLst>
              <a:ext uri="{FF2B5EF4-FFF2-40B4-BE49-F238E27FC236}">
                <a16:creationId xmlns:a16="http://schemas.microsoft.com/office/drawing/2014/main" id="{2A79CF26-F93D-8679-DE1C-CEFF20AC582A}"/>
              </a:ext>
            </a:extLst>
          </p:cNvPr>
          <p:cNvSpPr txBox="1"/>
          <p:nvPr/>
        </p:nvSpPr>
        <p:spPr>
          <a:xfrm>
            <a:off x="8843084" y="4997139"/>
            <a:ext cx="2686804" cy="938719"/>
          </a:xfrm>
          <a:prstGeom prst="rect">
            <a:avLst/>
          </a:prstGeom>
          <a:noFill/>
        </p:spPr>
        <p:txBody>
          <a:bodyPr wrap="square" rtlCol="0">
            <a:spAutoFit/>
          </a:bodyPr>
          <a:lstStyle/>
          <a:p>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https://github.com/atkuzmanov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https://www.linkedin.com/in/atkuzmanov/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https://twitter.com/atkuzmanov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https://linktr.ee/atkuzmanov</a:t>
            </a:r>
            <a:br>
              <a:rPr lang="en-GB" sz="1100" dirty="0">
                <a:latin typeface="Calibri" panose="020F0502020204030204" pitchFamily="34" charset="0"/>
                <a:cs typeface="Calibri" panose="020F0502020204030204" pitchFamily="34" charset="0"/>
              </a:rPr>
            </a:b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https://atkuzmanov.wordpress.com/</a:t>
            </a:r>
            <a:endParaRPr lang="en-GB"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8FC563-58C9-1C2F-BD03-4B931A5DA0D3}"/>
              </a:ext>
            </a:extLst>
          </p:cNvPr>
          <p:cNvSpPr txBox="1"/>
          <p:nvPr/>
        </p:nvSpPr>
        <p:spPr>
          <a:xfrm>
            <a:off x="8165011" y="472699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0" name="TextBox 9">
            <a:extLst>
              <a:ext uri="{FF2B5EF4-FFF2-40B4-BE49-F238E27FC236}">
                <a16:creationId xmlns:a16="http://schemas.microsoft.com/office/drawing/2014/main" id="{8B43E822-3C69-5BDF-8BDC-B65DEDB8C299}"/>
              </a:ext>
            </a:extLst>
          </p:cNvPr>
          <p:cNvSpPr txBox="1"/>
          <p:nvPr/>
        </p:nvSpPr>
        <p:spPr>
          <a:xfrm>
            <a:off x="10985169" y="470378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1" name="Picture 10" descr="A person with a beard&#10;&#10;Description automatically generated with low confidence">
            <a:extLst>
              <a:ext uri="{FF2B5EF4-FFF2-40B4-BE49-F238E27FC236}">
                <a16:creationId xmlns:a16="http://schemas.microsoft.com/office/drawing/2014/main" id="{2BBC8255-611A-F40E-17D5-DBF06659C6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99037" y="751762"/>
            <a:ext cx="2213294" cy="2213294"/>
          </a:xfrm>
          <a:prstGeom prst="rect">
            <a:avLst/>
          </a:prstGeom>
        </p:spPr>
      </p:pic>
      <p:sp>
        <p:nvSpPr>
          <p:cNvPr id="12" name="Title 1">
            <a:extLst>
              <a:ext uri="{FF2B5EF4-FFF2-40B4-BE49-F238E27FC236}">
                <a16:creationId xmlns:a16="http://schemas.microsoft.com/office/drawing/2014/main" id="{56419CC1-3300-F259-7FF8-49EFE65B8EFF}"/>
              </a:ext>
            </a:extLst>
          </p:cNvPr>
          <p:cNvSpPr txBox="1">
            <a:spLocks/>
          </p:cNvSpPr>
          <p:nvPr/>
        </p:nvSpPr>
        <p:spPr>
          <a:xfrm>
            <a:off x="1974817" y="229518"/>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latin typeface="Calibri" panose="020F0502020204030204" pitchFamily="34" charset="0"/>
                <a:cs typeface="Calibri" panose="020F0502020204030204" pitchFamily="34" charset="0"/>
              </a:rPr>
              <a:t>Hello, my name is</a:t>
            </a:r>
            <a:endParaRPr lang="bg-BG" sz="4800" dirty="0">
              <a:latin typeface="Calibri" panose="020F0502020204030204" pitchFamily="34" charset="0"/>
              <a:cs typeface="Calibri" panose="020F0502020204030204" pitchFamily="34" charset="0"/>
            </a:endParaRPr>
          </a:p>
        </p:txBody>
      </p:sp>
      <p:sp>
        <p:nvSpPr>
          <p:cNvPr id="13" name="Textplatzhalter 41">
            <a:extLst>
              <a:ext uri="{FF2B5EF4-FFF2-40B4-BE49-F238E27FC236}">
                <a16:creationId xmlns:a16="http://schemas.microsoft.com/office/drawing/2014/main" id="{6A8AA78F-C4D5-16BE-8F4B-721722EE0F82}"/>
              </a:ext>
            </a:extLst>
          </p:cNvPr>
          <p:cNvSpPr txBox="1">
            <a:spLocks/>
          </p:cNvSpPr>
          <p:nvPr/>
        </p:nvSpPr>
        <p:spPr bwMode="gray">
          <a:xfrm>
            <a:off x="5742559" y="4896304"/>
            <a:ext cx="1305103" cy="334529"/>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800" b="1" dirty="0">
                <a:solidFill>
                  <a:schemeClr val="tx1"/>
                </a:solidFill>
                <a:latin typeface="Calibri" panose="020F0502020204030204" pitchFamily="34" charset="0"/>
                <a:cs typeface="Calibri" panose="020F0502020204030204" pitchFamily="34" charset="0"/>
              </a:rPr>
              <a:t>Currently:</a:t>
            </a:r>
          </a:p>
        </p:txBody>
      </p:sp>
      <p:sp>
        <p:nvSpPr>
          <p:cNvPr id="14" name="Textplatzhalter 41">
            <a:extLst>
              <a:ext uri="{FF2B5EF4-FFF2-40B4-BE49-F238E27FC236}">
                <a16:creationId xmlns:a16="http://schemas.microsoft.com/office/drawing/2014/main" id="{DF8ABF81-2CAF-F061-4B79-80854BE8DE38}"/>
              </a:ext>
            </a:extLst>
          </p:cNvPr>
          <p:cNvSpPr txBox="1">
            <a:spLocks/>
          </p:cNvSpPr>
          <p:nvPr/>
        </p:nvSpPr>
        <p:spPr bwMode="gray">
          <a:xfrm>
            <a:off x="1878799" y="4878692"/>
            <a:ext cx="1351608" cy="334529"/>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800" b="1" dirty="0">
                <a:solidFill>
                  <a:schemeClr val="tx1"/>
                </a:solidFill>
                <a:latin typeface="Calibri" panose="020F0502020204030204" pitchFamily="34" charset="0"/>
                <a:cs typeface="Calibri" panose="020F0502020204030204" pitchFamily="34" charset="0"/>
              </a:rPr>
              <a:t>Previously:</a:t>
            </a:r>
          </a:p>
        </p:txBody>
      </p:sp>
      <p:pic>
        <p:nvPicPr>
          <p:cNvPr id="16" name="Picture 15" descr="A qr code with a star in the center&#10;&#10;Description automatically generated with low confidence">
            <a:extLst>
              <a:ext uri="{FF2B5EF4-FFF2-40B4-BE49-F238E27FC236}">
                <a16:creationId xmlns:a16="http://schemas.microsoft.com/office/drawing/2014/main" id="{A20C3FEE-7521-850F-3BDF-7AADB12E255F}"/>
              </a:ext>
            </a:extLst>
          </p:cNvPr>
          <p:cNvPicPr>
            <a:picLocks noChangeAspect="1"/>
          </p:cNvPicPr>
          <p:nvPr/>
        </p:nvPicPr>
        <p:blipFill>
          <a:blip r:embed="rId13"/>
          <a:stretch>
            <a:fillRect/>
          </a:stretch>
        </p:blipFill>
        <p:spPr>
          <a:xfrm>
            <a:off x="9065423" y="3061960"/>
            <a:ext cx="1954009" cy="1919745"/>
          </a:xfrm>
          <a:prstGeom prst="rect">
            <a:avLst/>
          </a:prstGeom>
        </p:spPr>
      </p:pic>
    </p:spTree>
    <p:extLst>
      <p:ext uri="{BB962C8B-B14F-4D97-AF65-F5344CB8AC3E}">
        <p14:creationId xmlns:p14="http://schemas.microsoft.com/office/powerpoint/2010/main" val="40863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ECD7-C53C-9642-8BE5-E2542B4BBE8A}"/>
              </a:ext>
            </a:extLst>
          </p:cNvPr>
          <p:cNvSpPr txBox="1">
            <a:spLocks/>
          </p:cNvSpPr>
          <p:nvPr/>
        </p:nvSpPr>
        <p:spPr>
          <a:xfrm>
            <a:off x="2115378" y="6614"/>
            <a:ext cx="796124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latin typeface="Calibri" panose="020F0502020204030204" pitchFamily="34" charset="0"/>
                <a:cs typeface="Calibri" panose="020F0502020204030204" pitchFamily="34" charset="0"/>
              </a:rPr>
              <a:t>WHAT IS AN API CONTRACT?</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17645A66-4157-6A1E-6A66-E10E2E6C7D44}"/>
              </a:ext>
            </a:extLst>
          </p:cNvPr>
          <p:cNvSpPr txBox="1">
            <a:spLocks/>
          </p:cNvSpPr>
          <p:nvPr/>
        </p:nvSpPr>
        <p:spPr bwMode="gray">
          <a:xfrm>
            <a:off x="2115378" y="994896"/>
            <a:ext cx="9648532" cy="5520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API First means that implementation starts with the definition of an API.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API defines the contract for providers and consumers to rely on, i.e. the interface is clearly defined.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contract uses tools such as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to describe the requests and responses of each API.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is something that both API provider and consumer agree on, and get to work on delivering and consuming - for an agreed upon price.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An API contract helps communicates change.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Providing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 before each new version allows consumers to review the contract before they commit to it. </a:t>
            </a: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BA9C35-2185-90D9-C0FE-6D3C7E2DDC82}"/>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D25BAC1D-8EC5-0BBA-307A-A4070D8DA7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C3BAED26-B960-4258-CAD3-E78308C28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41897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FFBBAE11-9FDE-DDF3-E961-6AEB72A39AC9}"/>
              </a:ext>
            </a:extLst>
          </p:cNvPr>
          <p:cNvSpPr txBox="1">
            <a:spLocks/>
          </p:cNvSpPr>
          <p:nvPr/>
        </p:nvSpPr>
        <p:spPr bwMode="gray">
          <a:xfrm>
            <a:off x="2214995" y="1466018"/>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This sounds great and all, but if there is no way to enforce a contract, people might not keep it?</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This can have disastrous consequences.</a:t>
            </a: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If only there was a way to change this?!?</a:t>
            </a:r>
          </a:p>
          <a:p>
            <a:endParaRPr lang="en-GB" sz="20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C4F922F-571A-0259-5BC7-15EC865C7B1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DD991B03-84B8-2A52-4C73-41D8EC146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1CF44E2B-064F-76BB-0F27-B4DEF08EA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6" name="Title 1">
            <a:extLst>
              <a:ext uri="{FF2B5EF4-FFF2-40B4-BE49-F238E27FC236}">
                <a16:creationId xmlns:a16="http://schemas.microsoft.com/office/drawing/2014/main" id="{4EDC33E9-6A2D-9456-0927-5F3BE88B70BE}"/>
              </a:ext>
            </a:extLst>
          </p:cNvPr>
          <p:cNvSpPr txBox="1">
            <a:spLocks/>
          </p:cNvSpPr>
          <p:nvPr/>
        </p:nvSpPr>
        <p:spPr>
          <a:xfrm>
            <a:off x="1777454" y="-25947"/>
            <a:ext cx="8637091" cy="110961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AN API</a:t>
            </a:r>
            <a:r>
              <a:rPr lang="bg-BG" sz="4800" dirty="0">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CONTRACT?</a:t>
            </a:r>
            <a:endParaRPr lang="bg-BG" sz="48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F0D97C3-C529-CBB9-558C-C90E07899165}"/>
              </a:ext>
            </a:extLst>
          </p:cNvPr>
          <p:cNvGrpSpPr/>
          <p:nvPr/>
        </p:nvGrpSpPr>
        <p:grpSpPr>
          <a:xfrm>
            <a:off x="7887307" y="2769843"/>
            <a:ext cx="3120923" cy="3135621"/>
            <a:chOff x="8487295" y="3224179"/>
            <a:chExt cx="3120923" cy="3135621"/>
          </a:xfrm>
        </p:grpSpPr>
        <p:pic>
          <p:nvPicPr>
            <p:cNvPr id="8" name="Picture 7" descr="Application, icon&#10;&#10;Description automatically generated">
              <a:extLst>
                <a:ext uri="{FF2B5EF4-FFF2-40B4-BE49-F238E27FC236}">
                  <a16:creationId xmlns:a16="http://schemas.microsoft.com/office/drawing/2014/main" id="{9F740843-3C8A-0D66-947F-AC7AB7473B94}"/>
                </a:ext>
              </a:extLst>
            </p:cNvPr>
            <p:cNvPicPr>
              <a:picLocks noChangeAspect="1"/>
            </p:cNvPicPr>
            <p:nvPr/>
          </p:nvPicPr>
          <p:blipFill>
            <a:blip r:embed="rId8"/>
            <a:stretch>
              <a:fillRect/>
            </a:stretch>
          </p:blipFill>
          <p:spPr>
            <a:xfrm>
              <a:off x="8487295" y="3224179"/>
              <a:ext cx="3120923" cy="3135621"/>
            </a:xfrm>
            <a:prstGeom prst="rect">
              <a:avLst/>
            </a:prstGeom>
            <a:noFill/>
          </p:spPr>
        </p:pic>
        <p:sp>
          <p:nvSpPr>
            <p:cNvPr id="9" name="Heart 8">
              <a:extLst>
                <a:ext uri="{FF2B5EF4-FFF2-40B4-BE49-F238E27FC236}">
                  <a16:creationId xmlns:a16="http://schemas.microsoft.com/office/drawing/2014/main" id="{73162BB9-E028-D2F8-1AEE-E2FA1108D997}"/>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grpSp>
    </p:spTree>
    <p:extLst>
      <p:ext uri="{BB962C8B-B14F-4D97-AF65-F5344CB8AC3E}">
        <p14:creationId xmlns:p14="http://schemas.microsoft.com/office/powerpoint/2010/main" val="8169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3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3D01-5C29-E990-DC23-A204E7ADA765}"/>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CONTRACT TESTING</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AND VALIDATION</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04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B332-E307-59A3-F26E-D3BD9C425F92}"/>
              </a:ext>
            </a:extLst>
          </p:cNvPr>
          <p:cNvSpPr txBox="1">
            <a:spLocks/>
          </p:cNvSpPr>
          <p:nvPr/>
        </p:nvSpPr>
        <p:spPr>
          <a:xfrm>
            <a:off x="1201668" y="53784"/>
            <a:ext cx="9788662" cy="132322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t>
            </a:r>
            <a:r>
              <a:rPr lang="en-GB" sz="4800" dirty="0">
                <a:latin typeface="Calibri" panose="020F0502020204030204" pitchFamily="34" charset="0"/>
                <a:cs typeface="Calibri" panose="020F0502020204030204" pitchFamily="34" charset="0"/>
              </a:rPr>
              <a:t>THIS</a:t>
            </a:r>
          </a:p>
          <a:p>
            <a:r>
              <a:rPr lang="en-US" sz="4800" dirty="0">
                <a:latin typeface="Calibri" panose="020F0502020204030204" pitchFamily="34" charset="0"/>
                <a:cs typeface="Calibri" panose="020F0502020204030204" pitchFamily="34" charset="0"/>
              </a:rPr>
              <a:t>CONTRACT TESTING THING?</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86731A-A797-3F9D-1718-2D376E60DA54}"/>
              </a:ext>
            </a:extLst>
          </p:cNvPr>
          <p:cNvSpPr txBox="1">
            <a:spLocks/>
          </p:cNvSpPr>
          <p:nvPr/>
        </p:nvSpPr>
        <p:spPr bwMode="gray">
          <a:xfrm>
            <a:off x="2014448" y="1417564"/>
            <a:ext cx="9975494"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This is the way we enforce and validate our contracts.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When compared to E2E testing, contract testing enables you to create consistent curves in your pipeline’s speed and complexity that look more like the chart below.</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And still maintain many of the safety guarantees of E2E tests.</a:t>
            </a:r>
          </a:p>
          <a:p>
            <a:pPr marL="0" indent="0">
              <a:buNone/>
            </a:pPr>
            <a:endParaRPr lang="en-GB" sz="2000" b="1"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974E0A3-3857-7EDF-5F5A-8AF3DBA37885}"/>
              </a:ext>
            </a:extLst>
          </p:cNvPr>
          <p:cNvSpPr/>
          <p:nvPr/>
        </p:nvSpPr>
        <p:spPr>
          <a:xfrm>
            <a:off x="2545298" y="3744586"/>
            <a:ext cx="7101401" cy="27236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Graphic 4">
            <a:extLst>
              <a:ext uri="{FF2B5EF4-FFF2-40B4-BE49-F238E27FC236}">
                <a16:creationId xmlns:a16="http://schemas.microsoft.com/office/drawing/2014/main" id="{B27B37FA-8759-6627-FF47-1C0A3E89CA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3" y="3850778"/>
            <a:ext cx="5943454" cy="2285944"/>
          </a:xfrm>
          <a:prstGeom prst="rect">
            <a:avLst/>
          </a:prstGeom>
        </p:spPr>
      </p:pic>
      <p:pic>
        <p:nvPicPr>
          <p:cNvPr id="6" name="Picture 5">
            <a:extLst>
              <a:ext uri="{FF2B5EF4-FFF2-40B4-BE49-F238E27FC236}">
                <a16:creationId xmlns:a16="http://schemas.microsoft.com/office/drawing/2014/main" id="{D7F0910E-F841-7405-D656-CAA673635999}"/>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AD0ECA2C-04ED-8069-5ACD-4B2169407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8" name="Graphic 7" descr="Checkbox Ticked with solid fill">
            <a:extLst>
              <a:ext uri="{FF2B5EF4-FFF2-40B4-BE49-F238E27FC236}">
                <a16:creationId xmlns:a16="http://schemas.microsoft.com/office/drawing/2014/main" id="{69A64882-95C9-F085-626F-5A0F8C3A9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844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300"/>
                                        <p:tgtEl>
                                          <p:spTgt spid="4"/>
                                        </p:tgtEl>
                                      </p:cBhvr>
                                    </p:animEffec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380C-36DB-4BD7-F0E7-90E5CB295367}"/>
              </a:ext>
            </a:extLst>
          </p:cNvPr>
          <p:cNvSpPr txBox="1">
            <a:spLocks/>
          </p:cNvSpPr>
          <p:nvPr/>
        </p:nvSpPr>
        <p:spPr>
          <a:xfrm>
            <a:off x="3272443" y="39161"/>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CONVINCE ME</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2FD3E74E-9C90-7501-174D-0C032E216E5E}"/>
              </a:ext>
            </a:extLst>
          </p:cNvPr>
          <p:cNvSpPr txBox="1">
            <a:spLocks/>
          </p:cNvSpPr>
          <p:nvPr/>
        </p:nvSpPr>
        <p:spPr bwMode="gray">
          <a:xfrm>
            <a:off x="1930163" y="1332521"/>
            <a:ext cx="9452596" cy="39483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The main thing that any organisation cares about when it comes to software development is cost.</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When building a product, your time is probably the biggest cost to an organisation.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There will be initial overhead in learning how to use and integrate contract tests in your pipelines.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Using contract tests in conjunction with, or as a replacement for traditional end-to-end tests will be cheaper in the long run.</a:t>
            </a:r>
          </a:p>
        </p:txBody>
      </p:sp>
      <p:pic>
        <p:nvPicPr>
          <p:cNvPr id="4" name="Picture 3">
            <a:extLst>
              <a:ext uri="{FF2B5EF4-FFF2-40B4-BE49-F238E27FC236}">
                <a16:creationId xmlns:a16="http://schemas.microsoft.com/office/drawing/2014/main" id="{186F5014-501C-7F1A-A81E-A5FF55E93F34}"/>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4D699454-EB24-E8C1-655C-F49B06F5D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20ECD8E2-B1DC-E7D3-3509-BBE563EBAF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39150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DA01-A34B-AF60-1D74-CB5CE8EA0093}"/>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TOOLING</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52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0433-268E-2A79-59F7-7D2C3E6AB8F4}"/>
              </a:ext>
            </a:extLst>
          </p:cNvPr>
          <p:cNvSpPr txBox="1">
            <a:spLocks/>
          </p:cNvSpPr>
          <p:nvPr/>
        </p:nvSpPr>
        <p:spPr>
          <a:xfrm>
            <a:off x="618850" y="324260"/>
            <a:ext cx="5647113" cy="1359963"/>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SPEC ANATOMY</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6F743F0-CD0E-946B-5022-FB049F0704EF}"/>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latin typeface="Arial" panose="020B0604020202020204" pitchFamily="34" charset="0"/>
                <a:cs typeface="Arial" panose="020B0604020202020204" pitchFamily="34" charset="0"/>
              </a:rPr>
              <a:t>Main body YAML</a:t>
            </a:r>
          </a:p>
          <a:p>
            <a:endParaRPr lang="en-GB" sz="1400"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Schemas YAML</a:t>
            </a:r>
          </a:p>
          <a:p>
            <a:endParaRPr lang="en-GB"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96F3DF4-8AAB-1536-267F-E8B9AE6927C2}"/>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solidFill>
                  <a:schemeClr val="bg1"/>
                </a:solidFill>
                <a:highlight>
                  <a:srgbClr val="FFFF00"/>
                </a:highlight>
                <a:latin typeface="Courier" pitchFamily="2" charset="0"/>
              </a:rPr>
              <a:t>paths:</a:t>
            </a:r>
          </a:p>
          <a:p>
            <a:r>
              <a:rPr lang="en-GB" sz="1000" dirty="0">
                <a:solidFill>
                  <a:schemeClr val="bg1"/>
                </a:solidFill>
                <a:highlight>
                  <a:srgbClr val="FFFF00"/>
                </a:highlight>
                <a:latin typeface="Courier" pitchFamily="2" charset="0"/>
              </a:rPr>
              <a:t>  /pets:</a:t>
            </a:r>
          </a:p>
          <a:p>
            <a:r>
              <a:rPr lang="en-GB" sz="1000" dirty="0">
                <a:solidFill>
                  <a:schemeClr val="bg1"/>
                </a:solidFill>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solidFill>
                  <a:schemeClr val="bg1"/>
                </a:solidFill>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solidFill>
                  <a:schemeClr val="bg1"/>
                </a:solidFill>
                <a:latin typeface="Courier" pitchFamily="2" charset="0"/>
              </a:rPr>
              <a:t>      </a:t>
            </a:r>
            <a:r>
              <a:rPr lang="en-GB" sz="1000" dirty="0">
                <a:solidFill>
                  <a:schemeClr val="bg1"/>
                </a:solidFill>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solidFill>
                  <a:schemeClr val="bg1"/>
                </a:solidFill>
                <a:highlight>
                  <a:srgbClr val="FFFF00"/>
                </a:highlight>
                <a:latin typeface="Courier" pitchFamily="2" charset="0"/>
              </a:rPr>
              <a:t>              schema:</a:t>
            </a:r>
          </a:p>
          <a:p>
            <a:r>
              <a:rPr lang="en-GB" sz="1000" dirty="0">
                <a:solidFill>
                  <a:schemeClr val="bg1"/>
                </a:solidFill>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5" name="TextBox 4">
            <a:extLst>
              <a:ext uri="{FF2B5EF4-FFF2-40B4-BE49-F238E27FC236}">
                <a16:creationId xmlns:a16="http://schemas.microsoft.com/office/drawing/2014/main" id="{8B53262D-C06A-EDF1-CC69-51B53EC06963}"/>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solidFill>
                  <a:schemeClr val="bg1"/>
                </a:solidFill>
                <a:highlight>
                  <a:srgbClr val="FFFF00"/>
                </a:highlight>
                <a:latin typeface="Courier" pitchFamily="2" charset="0"/>
              </a:rPr>
              <a:t>components:</a:t>
            </a:r>
          </a:p>
          <a:p>
            <a:r>
              <a:rPr lang="en-GB" sz="1000" dirty="0">
                <a:solidFill>
                  <a:schemeClr val="bg1"/>
                </a:solidFill>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solidFill>
                  <a:schemeClr val="bg1"/>
                </a:solidFill>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solidFill>
                  <a:schemeClr val="bg1"/>
                </a:solidFill>
                <a:highlight>
                  <a:srgbClr val="FFFF00"/>
                </a:highlight>
                <a:latin typeface="Courier" pitchFamily="2" charset="0"/>
              </a:rPr>
              <a:t>        id:</a:t>
            </a:r>
          </a:p>
          <a:p>
            <a:r>
              <a:rPr lang="en-GB" sz="1000" dirty="0">
                <a:solidFill>
                  <a:schemeClr val="bg1"/>
                </a:solidFill>
                <a:highlight>
                  <a:srgbClr val="FFFF00"/>
                </a:highlight>
                <a:latin typeface="Courier" pitchFamily="2" charset="0"/>
              </a:rPr>
              <a:t>          type: integer</a:t>
            </a:r>
          </a:p>
          <a:p>
            <a:r>
              <a:rPr lang="en-GB" sz="1000" dirty="0">
                <a:solidFill>
                  <a:schemeClr val="bg1"/>
                </a:solidFill>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6" name="Right Arrow 5">
            <a:extLst>
              <a:ext uri="{FF2B5EF4-FFF2-40B4-BE49-F238E27FC236}">
                <a16:creationId xmlns:a16="http://schemas.microsoft.com/office/drawing/2014/main" id="{56264547-2514-C1BD-465F-24DFC4CDE7B7}"/>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7" name="Right Arrow 6">
            <a:extLst>
              <a:ext uri="{FF2B5EF4-FFF2-40B4-BE49-F238E27FC236}">
                <a16:creationId xmlns:a16="http://schemas.microsoft.com/office/drawing/2014/main" id="{57A4C49A-ED3F-7307-EA03-04C55EF92957}"/>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8" name="Picture 7">
            <a:extLst>
              <a:ext uri="{FF2B5EF4-FFF2-40B4-BE49-F238E27FC236}">
                <a16:creationId xmlns:a16="http://schemas.microsoft.com/office/drawing/2014/main" id="{EB222B9B-D7A7-B565-CA37-4159A9BB4AB2}"/>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27078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7F3-EB8C-4DE8-A41F-27E74DF4D2A7}"/>
              </a:ext>
            </a:extLst>
          </p:cNvPr>
          <p:cNvSpPr txBox="1">
            <a:spLocks/>
          </p:cNvSpPr>
          <p:nvPr/>
        </p:nvSpPr>
        <p:spPr>
          <a:xfrm>
            <a:off x="3272443" y="7923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SWAGGER</a:t>
            </a:r>
            <a:endParaRPr lang="bg-BG" sz="4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7510AF4-E2A7-12D2-7BE4-C505F92662C9}"/>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4" name="Picture 3">
            <a:extLst>
              <a:ext uri="{FF2B5EF4-FFF2-40B4-BE49-F238E27FC236}">
                <a16:creationId xmlns:a16="http://schemas.microsoft.com/office/drawing/2014/main" id="{3C2BF896-CF98-BCF1-3D80-7B613F70467D}"/>
              </a:ext>
            </a:extLst>
          </p:cNvPr>
          <p:cNvPicPr>
            <a:picLocks noChangeAspect="1"/>
          </p:cNvPicPr>
          <p:nvPr/>
        </p:nvPicPr>
        <p:blipFill>
          <a:blip r:embed="rId4"/>
          <a:stretch>
            <a:fillRect/>
          </a:stretch>
        </p:blipFill>
        <p:spPr>
          <a:xfrm>
            <a:off x="11072553" y="131218"/>
            <a:ext cx="940518" cy="940518"/>
          </a:xfrm>
          <a:prstGeom prst="rect">
            <a:avLst/>
          </a:prstGeom>
        </p:spPr>
      </p:pic>
      <p:sp>
        <p:nvSpPr>
          <p:cNvPr id="5" name="Cloud Callout 4">
            <a:extLst>
              <a:ext uri="{FF2B5EF4-FFF2-40B4-BE49-F238E27FC236}">
                <a16:creationId xmlns:a16="http://schemas.microsoft.com/office/drawing/2014/main" id="{66BCE6BB-C5E4-69BD-0D27-ABF97EA92922}"/>
              </a:ext>
            </a:extLst>
          </p:cNvPr>
          <p:cNvSpPr/>
          <p:nvPr/>
        </p:nvSpPr>
        <p:spPr>
          <a:xfrm>
            <a:off x="8798698" y="3514862"/>
            <a:ext cx="3067676" cy="1843578"/>
          </a:xfrm>
          <a:prstGeom prst="cloudCallout">
            <a:avLst>
              <a:gd name="adj1" fmla="val -44439"/>
              <a:gd name="adj2" fmla="val 5252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We will write docs ”</a:t>
            </a:r>
            <a:r>
              <a:rPr lang="en-GB" sz="1600" b="1" i="1" u="sng" dirty="0">
                <a:solidFill>
                  <a:schemeClr val="tx1"/>
                </a:solidFill>
                <a:latin typeface="Arial" panose="020B0604020202020204" pitchFamily="34" charset="0"/>
                <a:cs typeface="Arial" panose="020B0604020202020204" pitchFamily="34" charset="0"/>
              </a:rPr>
              <a:t>when we have time</a:t>
            </a:r>
            <a:r>
              <a:rPr lang="en-GB" sz="1600" dirty="0">
                <a:solidFill>
                  <a:schemeClr val="tx1"/>
                </a:solidFill>
                <a:latin typeface="Arial" panose="020B0604020202020204" pitchFamily="34" charset="0"/>
                <a:cs typeface="Arial" panose="020B0604020202020204" pitchFamily="34" charset="0"/>
              </a:rPr>
              <a:t>”… almost definitely for sure… </a:t>
            </a:r>
            <a:r>
              <a:rPr lang="en-GB" sz="1600" b="1" i="1" u="sng" dirty="0">
                <a:solidFill>
                  <a:schemeClr val="tx1"/>
                </a:solidFill>
                <a:latin typeface="Arial" panose="020B0604020202020204" pitchFamily="34" charset="0"/>
                <a:cs typeface="Arial" panose="020B0604020202020204" pitchFamily="34" charset="0"/>
              </a:rPr>
              <a:t>maybe</a:t>
            </a:r>
            <a:r>
              <a:rPr lang="en-GB" sz="1600" dirty="0">
                <a:solidFill>
                  <a:schemeClr val="tx1"/>
                </a:solidFill>
                <a:latin typeface="Arial" panose="020B0604020202020204" pitchFamily="34" charset="0"/>
                <a:cs typeface="Arial" panose="020B0604020202020204" pitchFamily="34" charset="0"/>
              </a:rPr>
              <a:t>…“</a:t>
            </a:r>
          </a:p>
        </p:txBody>
      </p:sp>
      <p:sp>
        <p:nvSpPr>
          <p:cNvPr id="6" name="Cloud Callout 5">
            <a:extLst>
              <a:ext uri="{FF2B5EF4-FFF2-40B4-BE49-F238E27FC236}">
                <a16:creationId xmlns:a16="http://schemas.microsoft.com/office/drawing/2014/main" id="{B76EFC76-D6C4-E7BF-C60F-CD113DB1DEA3}"/>
              </a:ext>
            </a:extLst>
          </p:cNvPr>
          <p:cNvSpPr/>
          <p:nvPr/>
        </p:nvSpPr>
        <p:spPr>
          <a:xfrm>
            <a:off x="9010972" y="1683304"/>
            <a:ext cx="2078792" cy="1525668"/>
          </a:xfrm>
          <a:prstGeom prst="cloudCallout">
            <a:avLst>
              <a:gd name="adj1" fmla="val 70781"/>
              <a:gd name="adj2" fmla="val 2127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“Code-first and </a:t>
            </a:r>
            <a:r>
              <a:rPr lang="en-GB" sz="1600" b="1" i="1" u="sng" dirty="0">
                <a:solidFill>
                  <a:schemeClr val="tx1"/>
                </a:solidFill>
                <a:latin typeface="Arial" panose="020B0604020202020204" pitchFamily="34" charset="0"/>
                <a:cs typeface="Arial" panose="020B0604020202020204" pitchFamily="34" charset="0"/>
              </a:rPr>
              <a:t>meh </a:t>
            </a:r>
            <a:r>
              <a:rPr lang="en-GB" sz="1600" dirty="0">
                <a:solidFill>
                  <a:schemeClr val="tx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2785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76C6-3DDF-47D0-796C-F41F53F361A8}"/>
              </a:ext>
            </a:extLst>
          </p:cNvPr>
          <p:cNvSpPr txBox="1">
            <a:spLocks/>
          </p:cNvSpPr>
          <p:nvPr/>
        </p:nvSpPr>
        <p:spPr>
          <a:xfrm>
            <a:off x="1724346" y="64612"/>
            <a:ext cx="8743308" cy="129454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SPEC-TO-CODE GENERATION</a:t>
            </a:r>
          </a:p>
        </p:txBody>
      </p:sp>
      <p:sp>
        <p:nvSpPr>
          <p:cNvPr id="3" name="Textplatzhalter 8">
            <a:extLst>
              <a:ext uri="{FF2B5EF4-FFF2-40B4-BE49-F238E27FC236}">
                <a16:creationId xmlns:a16="http://schemas.microsoft.com/office/drawing/2014/main" id="{BF99B35E-1485-4AE9-C60C-0303763948C9}"/>
              </a:ext>
            </a:extLst>
          </p:cNvPr>
          <p:cNvSpPr txBox="1">
            <a:spLocks/>
          </p:cNvSpPr>
          <p:nvPr/>
        </p:nvSpPr>
        <p:spPr bwMode="gray">
          <a:xfrm>
            <a:off x="1954852" y="1584588"/>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Given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 and using an </a:t>
            </a:r>
            <a:r>
              <a:rPr lang="en-GB" sz="2000" b="1" u="sng" dirty="0" err="1">
                <a:latin typeface="Calibri" panose="020F0502020204030204" pitchFamily="34" charset="0"/>
                <a:cs typeface="Calibri" panose="020F0502020204030204" pitchFamily="34" charset="0"/>
              </a:rPr>
              <a:t>OpenAPI</a:t>
            </a:r>
            <a:r>
              <a:rPr lang="en-GB" sz="2000" b="1" u="sng" dirty="0">
                <a:latin typeface="Calibri" panose="020F0502020204030204" pitchFamily="34" charset="0"/>
                <a:cs typeface="Calibri" panose="020F0502020204030204" pitchFamily="34" charset="0"/>
              </a:rPr>
              <a:t> Generator</a:t>
            </a:r>
            <a:r>
              <a:rPr lang="en-GB" sz="2000" b="1" dirty="0">
                <a:latin typeface="Calibri" panose="020F0502020204030204" pitchFamily="34" charset="0"/>
                <a:cs typeface="Calibri" panose="020F0502020204030204" pitchFamily="34" charset="0"/>
              </a:rPr>
              <a:t> you can generate</a:t>
            </a:r>
            <a:r>
              <a:rPr lang="bg-BG" sz="2000" b="1" dirty="0">
                <a:latin typeface="Calibri" panose="020F0502020204030204" pitchFamily="34" charset="0"/>
                <a:cs typeface="Calibri" panose="020F0502020204030204" pitchFamily="34" charset="0"/>
              </a:rPr>
              <a:t>:</a:t>
            </a:r>
          </a:p>
          <a:p>
            <a:endParaRPr lang="bg-BG"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API clients.</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Server stubs.</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Documentation.</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Etc.</a:t>
            </a:r>
          </a:p>
        </p:txBody>
      </p:sp>
      <p:pic>
        <p:nvPicPr>
          <p:cNvPr id="4" name="Picture 3">
            <a:extLst>
              <a:ext uri="{FF2B5EF4-FFF2-40B4-BE49-F238E27FC236}">
                <a16:creationId xmlns:a16="http://schemas.microsoft.com/office/drawing/2014/main" id="{C0907FEF-BA89-6AD1-BDD9-6F16E0067936}"/>
              </a:ext>
            </a:extLst>
          </p:cNvPr>
          <p:cNvPicPr>
            <a:picLocks noChangeAspect="1"/>
          </p:cNvPicPr>
          <p:nvPr/>
        </p:nvPicPr>
        <p:blipFill>
          <a:blip r:embed="rId3"/>
          <a:stretch>
            <a:fillRect/>
          </a:stretch>
        </p:blipFill>
        <p:spPr>
          <a:xfrm>
            <a:off x="4048098" y="2060112"/>
            <a:ext cx="7169727" cy="3937397"/>
          </a:xfrm>
          <a:prstGeom prst="rect">
            <a:avLst/>
          </a:prstGeom>
        </p:spPr>
      </p:pic>
      <p:sp>
        <p:nvSpPr>
          <p:cNvPr id="5" name="Rectangle 4">
            <a:extLst>
              <a:ext uri="{FF2B5EF4-FFF2-40B4-BE49-F238E27FC236}">
                <a16:creationId xmlns:a16="http://schemas.microsoft.com/office/drawing/2014/main" id="{F99E4C17-A51F-6E3D-E73B-1FAE3464DC5F}"/>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6" name="Graphic 5">
            <a:extLst>
              <a:ext uri="{FF2B5EF4-FFF2-40B4-BE49-F238E27FC236}">
                <a16:creationId xmlns:a16="http://schemas.microsoft.com/office/drawing/2014/main" id="{EE789FD3-6194-5F6E-8F94-3B6B6F8D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5524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56E5D086-44AA-3EFA-6E98-447675DE4DBB}"/>
              </a:ext>
            </a:extLst>
          </p:cNvPr>
          <p:cNvSpPr txBox="1">
            <a:spLocks/>
          </p:cNvSpPr>
          <p:nvPr/>
        </p:nvSpPr>
        <p:spPr bwMode="gray">
          <a:xfrm>
            <a:off x="2303077" y="1584587"/>
            <a:ext cx="8914748"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Given an existing code base, and using an </a:t>
            </a:r>
            <a:r>
              <a:rPr lang="en-GB" sz="2000" b="1" u="sng" dirty="0" err="1">
                <a:latin typeface="Calibri" panose="020F0502020204030204" pitchFamily="34" charset="0"/>
                <a:cs typeface="Calibri" panose="020F0502020204030204" pitchFamily="34" charset="0"/>
              </a:rPr>
              <a:t>OpenAPI</a:t>
            </a:r>
            <a:r>
              <a:rPr lang="en-GB" sz="2000" b="1" u="sng" dirty="0">
                <a:latin typeface="Calibri" panose="020F0502020204030204" pitchFamily="34" charset="0"/>
                <a:cs typeface="Calibri" panose="020F0502020204030204" pitchFamily="34" charset="0"/>
              </a:rPr>
              <a:t> Generator</a:t>
            </a:r>
            <a:r>
              <a:rPr lang="en-GB" sz="2000" b="1" dirty="0">
                <a:latin typeface="Calibri" panose="020F0502020204030204" pitchFamily="34" charset="0"/>
                <a:cs typeface="Calibri" panose="020F0502020204030204" pitchFamily="34" charset="0"/>
              </a:rPr>
              <a:t>, generate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a:t>
            </a:r>
            <a:endParaRPr lang="bg-BG" sz="2000" b="1" dirty="0">
              <a:latin typeface="Calibri" panose="020F0502020204030204" pitchFamily="34" charset="0"/>
              <a:cs typeface="Calibri" panose="020F0502020204030204" pitchFamily="34" charset="0"/>
            </a:endParaRPr>
          </a:p>
          <a:p>
            <a:endParaRPr lang="bg-BG" sz="2000" b="1"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74DBC560-49A3-868D-099D-B67967CCE458}"/>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4" name="Graphic 3">
            <a:extLst>
              <a:ext uri="{FF2B5EF4-FFF2-40B4-BE49-F238E27FC236}">
                <a16:creationId xmlns:a16="http://schemas.microsoft.com/office/drawing/2014/main" id="{22C933B2-A5EE-51E9-1052-5E03CB671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7825" y="141607"/>
            <a:ext cx="806890" cy="806890"/>
          </a:xfrm>
          <a:prstGeom prst="rect">
            <a:avLst/>
          </a:prstGeom>
        </p:spPr>
      </p:pic>
      <p:sp>
        <p:nvSpPr>
          <p:cNvPr id="5" name="Title 1">
            <a:extLst>
              <a:ext uri="{FF2B5EF4-FFF2-40B4-BE49-F238E27FC236}">
                <a16:creationId xmlns:a16="http://schemas.microsoft.com/office/drawing/2014/main" id="{EE75C533-DF1C-4FF1-4220-4282DE9CD056}"/>
              </a:ext>
            </a:extLst>
          </p:cNvPr>
          <p:cNvSpPr txBox="1">
            <a:spLocks/>
          </p:cNvSpPr>
          <p:nvPr/>
        </p:nvSpPr>
        <p:spPr>
          <a:xfrm>
            <a:off x="1839599" y="0"/>
            <a:ext cx="8512802" cy="128427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CODE-TO-SPEC GENERATION</a:t>
            </a:r>
          </a:p>
        </p:txBody>
      </p:sp>
      <p:pic>
        <p:nvPicPr>
          <p:cNvPr id="6" name="Picture 5" descr="A screenshot of a computer&#10;&#10;Description automatically generated with low confidence">
            <a:extLst>
              <a:ext uri="{FF2B5EF4-FFF2-40B4-BE49-F238E27FC236}">
                <a16:creationId xmlns:a16="http://schemas.microsoft.com/office/drawing/2014/main" id="{F2B09AA7-573A-B59E-727A-75CB45F5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467961"/>
            <a:ext cx="7772400" cy="1922077"/>
          </a:xfrm>
          <a:prstGeom prst="rect">
            <a:avLst/>
          </a:prstGeom>
        </p:spPr>
      </p:pic>
    </p:spTree>
    <p:extLst>
      <p:ext uri="{BB962C8B-B14F-4D97-AF65-F5344CB8AC3E}">
        <p14:creationId xmlns:p14="http://schemas.microsoft.com/office/powerpoint/2010/main" val="326593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1">
            <a:extLst>
              <a:ext uri="{FF2B5EF4-FFF2-40B4-BE49-F238E27FC236}">
                <a16:creationId xmlns:a16="http://schemas.microsoft.com/office/drawing/2014/main" id="{919C9308-70BB-CD4D-B9A7-10AAE77BAFD8}"/>
              </a:ext>
            </a:extLst>
          </p:cNvPr>
          <p:cNvSpPr txBox="1">
            <a:spLocks/>
          </p:cNvSpPr>
          <p:nvPr/>
        </p:nvSpPr>
        <p:spPr>
          <a:xfrm>
            <a:off x="4651794" y="1145374"/>
            <a:ext cx="5899765" cy="521432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lain"/>
            </a:pPr>
            <a:r>
              <a:rPr lang="de-DE" sz="1800" b="1" dirty="0">
                <a:latin typeface="Calibri" panose="020F0502020204030204" pitchFamily="34" charset="0"/>
                <a:cs typeface="Calibri" panose="020F0502020204030204" pitchFamily="34" charset="0"/>
              </a:rPr>
              <a:t>INTRODUCTION</a:t>
            </a:r>
          </a:p>
          <a:p>
            <a:pPr marL="342900" indent="-342900">
              <a:buAutoNum type="arabicPlain"/>
            </a:pPr>
            <a:r>
              <a:rPr lang="de-DE" sz="1800" b="1" dirty="0">
                <a:latin typeface="Calibri" panose="020F0502020204030204" pitchFamily="34" charset="0"/>
                <a:cs typeface="Calibri" panose="020F0502020204030204" pitchFamily="34" charset="0"/>
              </a:rPr>
              <a:t>DESIGN FIRST VS. CODE FIRST</a:t>
            </a:r>
          </a:p>
          <a:p>
            <a:pPr marL="342900" indent="-342900">
              <a:buAutoNum type="arabicPlain"/>
            </a:pPr>
            <a:r>
              <a:rPr lang="de-DE" sz="1800" b="1" dirty="0">
                <a:latin typeface="Calibri" panose="020F0502020204030204" pitchFamily="34" charset="0"/>
                <a:cs typeface="Calibri" panose="020F0502020204030204" pitchFamily="34" charset="0"/>
              </a:rPr>
              <a:t>CODE FIRST</a:t>
            </a:r>
          </a:p>
          <a:p>
            <a:pPr marL="342900" indent="-342900">
              <a:buAutoNum type="arabicPlain"/>
            </a:pPr>
            <a:r>
              <a:rPr lang="en-GB" sz="1800" b="1" dirty="0">
                <a:latin typeface="Calibri" panose="020F0502020204030204" pitchFamily="34" charset="0"/>
                <a:cs typeface="Calibri" panose="020F0502020204030204" pitchFamily="34" charset="0"/>
              </a:rPr>
              <a:t>DESIGN FIRST APPROACH OR API FIRST APPROACH</a:t>
            </a:r>
          </a:p>
          <a:p>
            <a:pPr marL="342900" indent="-342900">
              <a:buAutoNum type="arabicPlain"/>
            </a:pPr>
            <a:r>
              <a:rPr lang="en-GB" sz="1800" b="1" dirty="0">
                <a:latin typeface="Calibri" panose="020F0502020204030204" pitchFamily="34" charset="0"/>
                <a:cs typeface="Calibri" panose="020F0502020204030204" pitchFamily="34" charset="0"/>
              </a:rPr>
              <a:t>YOUR API IS YOUR CONTRACT</a:t>
            </a:r>
          </a:p>
          <a:p>
            <a:pPr marL="342900" indent="-342900">
              <a:buAutoNum type="arabicPlain"/>
            </a:pPr>
            <a:r>
              <a:rPr lang="en-GB" sz="1800" b="1" dirty="0">
                <a:latin typeface="Calibri" panose="020F0502020204030204" pitchFamily="34" charset="0"/>
                <a:cs typeface="Calibri" panose="020F0502020204030204" pitchFamily="34" charset="0"/>
              </a:rPr>
              <a:t>CONTRACT TESTING AND VALIDATION</a:t>
            </a:r>
          </a:p>
          <a:p>
            <a:pPr marL="342900" indent="-342900">
              <a:buAutoNum type="arabicPlain"/>
            </a:pPr>
            <a:r>
              <a:rPr lang="en-GB" sz="1800" b="1" dirty="0">
                <a:latin typeface="Calibri" panose="020F0502020204030204" pitchFamily="34" charset="0"/>
                <a:cs typeface="Calibri" panose="020F0502020204030204" pitchFamily="34" charset="0"/>
              </a:rPr>
              <a:t>TOOLING</a:t>
            </a:r>
            <a:endParaRPr lang="de-DE" sz="1800" b="1" dirty="0">
              <a:latin typeface="Calibri" panose="020F0502020204030204" pitchFamily="34" charset="0"/>
              <a:cs typeface="Calibri" panose="020F0502020204030204" pitchFamily="34" charset="0"/>
            </a:endParaRPr>
          </a:p>
          <a:p>
            <a:pPr marL="342900" indent="-342900">
              <a:buAutoNum type="arabicPlain"/>
            </a:pPr>
            <a:r>
              <a:rPr lang="en-GB" sz="1800" b="1" dirty="0">
                <a:latin typeface="Calibri" panose="020F0502020204030204" pitchFamily="34" charset="0"/>
                <a:cs typeface="Calibri" panose="020F0502020204030204" pitchFamily="34" charset="0"/>
              </a:rPr>
              <a:t>DEMO Part 1</a:t>
            </a:r>
          </a:p>
          <a:p>
            <a:pPr marL="342900" indent="-342900">
              <a:buAutoNum type="arabicPlain"/>
            </a:pPr>
            <a:r>
              <a:rPr lang="de-DE" sz="1800" b="1" dirty="0">
                <a:latin typeface="Calibri" panose="020F0502020204030204" pitchFamily="34" charset="0"/>
                <a:cs typeface="Calibri" panose="020F0502020204030204" pitchFamily="34" charset="0"/>
              </a:rPr>
              <a:t>CLASH OF THE TITANS - Spring REST and JAX-RS</a:t>
            </a:r>
          </a:p>
          <a:p>
            <a:pPr marL="342900" indent="-342900">
              <a:buAutoNum type="arabicPlain"/>
            </a:pPr>
            <a:r>
              <a:rPr lang="de-DE" sz="1800" b="1" dirty="0">
                <a:latin typeface="Calibri" panose="020F0502020204030204" pitchFamily="34" charset="0"/>
                <a:cs typeface="Calibri" panose="020F0502020204030204" pitchFamily="34" charset="0"/>
              </a:rPr>
              <a:t>DEMO Part 2</a:t>
            </a:r>
          </a:p>
          <a:p>
            <a:pPr marL="342900" indent="-342900">
              <a:buAutoNum type="arabicPlain"/>
            </a:pPr>
            <a:r>
              <a:rPr lang="de-DE" sz="1800" b="1" dirty="0">
                <a:latin typeface="Calibri" panose="020F0502020204030204" pitchFamily="34" charset="0"/>
                <a:cs typeface="Calibri" panose="020F0502020204030204" pitchFamily="34" charset="0"/>
              </a:rPr>
              <a:t>CONCLUSIONS</a:t>
            </a:r>
          </a:p>
          <a:p>
            <a:pPr marL="342900" indent="-342900">
              <a:buAutoNum type="arabicPlain"/>
            </a:pPr>
            <a:r>
              <a:rPr lang="de-DE" sz="1800" b="1" dirty="0">
                <a:latin typeface="Calibri" panose="020F0502020204030204" pitchFamily="34" charset="0"/>
                <a:cs typeface="Calibri" panose="020F0502020204030204" pitchFamily="34" charset="0"/>
              </a:rPr>
              <a:t>CLOSING THOUGHTS</a:t>
            </a:r>
          </a:p>
          <a:p>
            <a:pPr marL="342900" indent="-342900">
              <a:buAutoNum type="arabicPlain"/>
            </a:pPr>
            <a:r>
              <a:rPr lang="de-DE" sz="1800" b="1" dirty="0">
                <a:latin typeface="Calibri" panose="020F0502020204030204" pitchFamily="34" charset="0"/>
                <a:cs typeface="Calibri" panose="020F0502020204030204" pitchFamily="34" charset="0"/>
              </a:rPr>
              <a:t>REFERENCES</a:t>
            </a:r>
          </a:p>
          <a:p>
            <a:pPr marL="342900" indent="-342900">
              <a:buAutoNum type="arabicPlain"/>
            </a:pPr>
            <a:r>
              <a:rPr lang="de-DE" sz="1800" b="1" dirty="0">
                <a:latin typeface="Calibri" panose="020F0502020204030204" pitchFamily="34" charset="0"/>
                <a:cs typeface="Calibri" panose="020F0502020204030204" pitchFamily="34" charset="0"/>
              </a:rPr>
              <a:t>QUESTIONS</a:t>
            </a:r>
          </a:p>
        </p:txBody>
      </p:sp>
      <p:sp>
        <p:nvSpPr>
          <p:cNvPr id="9" name="Title 1">
            <a:extLst>
              <a:ext uri="{FF2B5EF4-FFF2-40B4-BE49-F238E27FC236}">
                <a16:creationId xmlns:a16="http://schemas.microsoft.com/office/drawing/2014/main" id="{BEDB5B2E-60D7-B101-1CB3-CD0BE9ED6C19}"/>
              </a:ext>
            </a:extLst>
          </p:cNvPr>
          <p:cNvSpPr txBox="1">
            <a:spLocks/>
          </p:cNvSpPr>
          <p:nvPr/>
        </p:nvSpPr>
        <p:spPr>
          <a:xfrm>
            <a:off x="3272443"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Agenda</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049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5A6-8130-5088-F85F-A1A665C5D8B6}"/>
              </a:ext>
            </a:extLst>
          </p:cNvPr>
          <p:cNvSpPr txBox="1">
            <a:spLocks/>
          </p:cNvSpPr>
          <p:nvPr/>
        </p:nvSpPr>
        <p:spPr>
          <a:xfrm>
            <a:off x="3237216" y="0"/>
            <a:ext cx="5717568" cy="1263721"/>
          </a:xfrm>
          <a:prstGeom prst="rect">
            <a:avLst/>
          </a:prstGeom>
        </p:spPr>
        <p:txBody>
          <a:bodyPr vert="horz" lIns="91440" tIns="45720" rIns="91440" bIns="45720" rtlCol="0" anchor="ctr" anchorCtr="0">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ATLASSIAN</a:t>
            </a:r>
            <a:endParaRPr lang="bg-BG" sz="4800" dirty="0">
              <a:latin typeface="Calibri" panose="020F0502020204030204" pitchFamily="34" charset="0"/>
              <a:cs typeface="Calibri" panose="020F0502020204030204" pitchFamily="34" charset="0"/>
            </a:endParaRPr>
          </a:p>
          <a:p>
            <a:r>
              <a:rPr lang="en-US" sz="4800" dirty="0">
                <a:latin typeface="Calibri" panose="020F0502020204030204" pitchFamily="34" charset="0"/>
                <a:cs typeface="Calibri" panose="020F0502020204030204" pitchFamily="34" charset="0"/>
              </a:rPr>
              <a:t>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FFE7936-0FF3-6772-EBB3-C3184F7DD2AE}"/>
              </a:ext>
            </a:extLst>
          </p:cNvPr>
          <p:cNvSpPr txBox="1">
            <a:spLocks/>
          </p:cNvSpPr>
          <p:nvPr/>
        </p:nvSpPr>
        <p:spPr bwMode="gray">
          <a:xfrm>
            <a:off x="1934628" y="1579418"/>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After spending a bit of time researching how can I do request and response validation for our existing APIs, without having to write a library to do the work, I found the answer!</a:t>
            </a:r>
          </a:p>
          <a:p>
            <a:pPr marL="0" indent="0">
              <a:buNone/>
            </a:pPr>
            <a:endParaRPr lang="en-GB" sz="2000" b="1" dirty="0">
              <a:latin typeface="Calibri" panose="020F0502020204030204" pitchFamily="34" charset="0"/>
              <a:cs typeface="Calibri" panose="020F0502020204030204" pitchFamily="34" charset="0"/>
            </a:endParaRPr>
          </a:p>
          <a:p>
            <a:pPr marL="0" indent="0">
              <a:buNone/>
            </a:pPr>
            <a:r>
              <a:rPr lang="en-GB" sz="2000" b="1" u="sng" dirty="0">
                <a:latin typeface="Calibri" panose="020F0502020204030204" pitchFamily="34" charset="0"/>
                <a:cs typeface="Calibri" panose="020F0502020204030204" pitchFamily="34" charset="0"/>
              </a:rPr>
              <a:t>Atlassian – Request Validator</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 Java library for validating HTTP request/responses against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specification.</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has several modules for different frameworks including integrations with the REST Assured testing library.</a:t>
            </a: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E71658C-2A06-460A-925B-0DF1DBF107D6}"/>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6198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2E62-9A67-0F36-D7FF-2CCBD9467382}"/>
              </a:ext>
            </a:extLst>
          </p:cNvPr>
          <p:cNvSpPr txBox="1">
            <a:spLocks/>
          </p:cNvSpPr>
          <p:nvPr/>
        </p:nvSpPr>
        <p:spPr>
          <a:xfrm>
            <a:off x="2252869" y="160213"/>
            <a:ext cx="7686261" cy="12848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FRONTEND 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83EB5B9A-FF27-8012-B050-0B31F8FBF7B7}"/>
              </a:ext>
            </a:extLst>
          </p:cNvPr>
          <p:cNvSpPr txBox="1">
            <a:spLocks/>
          </p:cNvSpPr>
          <p:nvPr/>
        </p:nvSpPr>
        <p:spPr bwMode="gray">
          <a:xfrm>
            <a:off x="2252869" y="1825243"/>
            <a:ext cx="9279029" cy="3967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And here are a couple of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validators for the frontend, using </a:t>
            </a:r>
            <a:r>
              <a:rPr lang="en-GB" sz="2000" b="1" dirty="0" err="1">
                <a:latin typeface="Calibri" panose="020F0502020204030204" pitchFamily="34" charset="0"/>
                <a:cs typeface="Calibri" panose="020F0502020204030204" pitchFamily="34" charset="0"/>
              </a:rPr>
              <a:t>ExpressJS</a:t>
            </a:r>
            <a:r>
              <a:rPr lang="en-GB" sz="2000" b="1" dirty="0">
                <a:latin typeface="Calibri" panose="020F0502020204030204" pitchFamily="34" charset="0"/>
                <a:cs typeface="Calibri" panose="020F0502020204030204" pitchFamily="34" charset="0"/>
              </a:rPr>
              <a:t>, which automatically validate API requests and responses based on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a:t>
            </a:r>
            <a:endParaRPr lang="bg-BG" sz="2000" b="1" dirty="0">
              <a:latin typeface="Calibri" panose="020F0502020204030204" pitchFamily="34" charset="0"/>
              <a:cs typeface="Calibri" panose="020F0502020204030204" pitchFamily="34" charset="0"/>
            </a:endParaRP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express-</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-validate (</a:t>
            </a:r>
            <a:r>
              <a:rPr lang="en-GB" sz="2000" b="1"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2000" b="1" dirty="0">
                <a:latin typeface="Calibri" panose="020F0502020204030204" pitchFamily="34" charset="0"/>
                <a:cs typeface="Calibri" panose="020F0502020204030204" pitchFamily="34" charset="0"/>
              </a:rPr>
              <a:t>)</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express-</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-validator (</a:t>
            </a:r>
            <a:r>
              <a:rPr lang="en-GB" sz="20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2000" b="1" dirty="0">
                <a:latin typeface="Calibri" panose="020F0502020204030204" pitchFamily="34" charset="0"/>
                <a:cs typeface="Calibri" panose="020F0502020204030204" pitchFamily="34" charset="0"/>
              </a:rPr>
              <a:t>)</a:t>
            </a:r>
            <a:endParaRPr lang="bg-BG" sz="2000" b="1" dirty="0">
              <a:latin typeface="Calibri" panose="020F0502020204030204" pitchFamily="34" charset="0"/>
              <a:cs typeface="Calibri" panose="020F0502020204030204" pitchFamily="34" charset="0"/>
            </a:endParaRP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DC87BDD8-1B07-CB4D-931B-EFEEEC7C7474}"/>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380390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AC10-97E2-C1FE-000E-E232C274940E}"/>
              </a:ext>
            </a:extLst>
          </p:cNvPr>
          <p:cNvSpPr txBox="1">
            <a:spLocks/>
          </p:cNvSpPr>
          <p:nvPr/>
        </p:nvSpPr>
        <p:spPr>
          <a:xfrm>
            <a:off x="2741773" y="-8274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HelveticaNeueLT Pro 45 Lt" panose="020B0403020202020204" pitchFamily="34" charset="0"/>
              </a:rPr>
              <a:t>OTHER </a:t>
            </a:r>
            <a:r>
              <a:rPr lang="en-GB" dirty="0">
                <a:latin typeface="HelveticaNeueLT Pro 45 Lt" panose="020B0403020202020204" pitchFamily="34" charset="0"/>
              </a:rPr>
              <a:t>TOOLS</a:t>
            </a:r>
            <a:endParaRPr lang="bg-BG" dirty="0"/>
          </a:p>
        </p:txBody>
      </p:sp>
      <p:sp>
        <p:nvSpPr>
          <p:cNvPr id="3" name="Textplatzhalter 8">
            <a:extLst>
              <a:ext uri="{FF2B5EF4-FFF2-40B4-BE49-F238E27FC236}">
                <a16:creationId xmlns:a16="http://schemas.microsoft.com/office/drawing/2014/main" id="{B5DDB31E-FA76-2674-F13C-1DD313A99CAE}"/>
              </a:ext>
            </a:extLst>
          </p:cNvPr>
          <p:cNvSpPr txBox="1">
            <a:spLocks/>
          </p:cNvSpPr>
          <p:nvPr/>
        </p:nvSpPr>
        <p:spPr bwMode="gray">
          <a:xfrm>
            <a:off x="2823556" y="1954626"/>
            <a:ext cx="2669455"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Java</a:t>
            </a:r>
          </a:p>
          <a:p>
            <a:r>
              <a:rPr lang="en-GB" sz="2000" b="1" dirty="0" err="1">
                <a:latin typeface="Calibri" panose="020F0502020204030204" pitchFamily="34" charset="0"/>
                <a:cs typeface="Calibri" panose="020F0502020204030204" pitchFamily="34" charset="0"/>
              </a:rPr>
              <a:t>SpringBoot</a:t>
            </a: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JavaScript</a:t>
            </a:r>
          </a:p>
          <a:p>
            <a:r>
              <a:rPr lang="en-GB" sz="2000" b="1" dirty="0">
                <a:latin typeface="Calibri" panose="020F0502020204030204" pitchFamily="34" charset="0"/>
                <a:cs typeface="Calibri" panose="020F0502020204030204" pitchFamily="34" charset="0"/>
              </a:rPr>
              <a:t>TypeScript</a:t>
            </a:r>
          </a:p>
          <a:p>
            <a:r>
              <a:rPr lang="en-GB" sz="2000" b="1" dirty="0">
                <a:latin typeface="Calibri" panose="020F0502020204030204" pitchFamily="34" charset="0"/>
                <a:cs typeface="Calibri" panose="020F0502020204030204" pitchFamily="34" charset="0"/>
              </a:rPr>
              <a:t>Angular</a:t>
            </a:r>
          </a:p>
          <a:p>
            <a:r>
              <a:rPr lang="en-GB" sz="2000" b="1" dirty="0">
                <a:latin typeface="Calibri" panose="020F0502020204030204" pitchFamily="34" charset="0"/>
                <a:cs typeface="Calibri" panose="020F0502020204030204" pitchFamily="34" charset="0"/>
              </a:rPr>
              <a:t>MongoDB</a:t>
            </a:r>
          </a:p>
          <a:p>
            <a:r>
              <a:rPr lang="en-GB" sz="2000" b="1" dirty="0">
                <a:latin typeface="Calibri" panose="020F0502020204030204" pitchFamily="34" charset="0"/>
                <a:cs typeface="Calibri" panose="020F050202020403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AE2EAB0B-725C-9BCB-D7E6-B7B1794796F3}"/>
              </a:ext>
            </a:extLst>
          </p:cNvPr>
          <p:cNvPicPr>
            <a:picLocks noChangeAspect="1"/>
          </p:cNvPicPr>
          <p:nvPr/>
        </p:nvPicPr>
        <p:blipFill>
          <a:blip r:embed="rId3"/>
          <a:stretch>
            <a:fillRect/>
          </a:stretch>
        </p:blipFill>
        <p:spPr>
          <a:xfrm>
            <a:off x="9423391" y="1745515"/>
            <a:ext cx="1131445" cy="1131445"/>
          </a:xfrm>
          <a:prstGeom prst="rect">
            <a:avLst/>
          </a:prstGeom>
        </p:spPr>
      </p:pic>
      <p:pic>
        <p:nvPicPr>
          <p:cNvPr id="5" name="Picture 4" descr="Logo&#10;&#10;Description automatically generated">
            <a:extLst>
              <a:ext uri="{FF2B5EF4-FFF2-40B4-BE49-F238E27FC236}">
                <a16:creationId xmlns:a16="http://schemas.microsoft.com/office/drawing/2014/main" id="{A37DCA47-2733-F6E0-091E-4FA9BB7B21DB}"/>
              </a:ext>
            </a:extLst>
          </p:cNvPr>
          <p:cNvPicPr>
            <a:picLocks noChangeAspect="1"/>
          </p:cNvPicPr>
          <p:nvPr/>
        </p:nvPicPr>
        <p:blipFill>
          <a:blip r:embed="rId4"/>
          <a:stretch>
            <a:fillRect/>
          </a:stretch>
        </p:blipFill>
        <p:spPr>
          <a:xfrm>
            <a:off x="9834180" y="3176184"/>
            <a:ext cx="873871" cy="873871"/>
          </a:xfrm>
          <a:prstGeom prst="rect">
            <a:avLst/>
          </a:prstGeom>
        </p:spPr>
      </p:pic>
      <p:pic>
        <p:nvPicPr>
          <p:cNvPr id="6" name="Graphic 5">
            <a:extLst>
              <a:ext uri="{FF2B5EF4-FFF2-40B4-BE49-F238E27FC236}">
                <a16:creationId xmlns:a16="http://schemas.microsoft.com/office/drawing/2014/main" id="{A989B317-C684-3A9D-1B40-8C314D1E9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700" y="1791727"/>
            <a:ext cx="1131445" cy="1131445"/>
          </a:xfrm>
          <a:prstGeom prst="rect">
            <a:avLst/>
          </a:prstGeom>
        </p:spPr>
      </p:pic>
      <p:pic>
        <p:nvPicPr>
          <p:cNvPr id="7" name="Graphic 6">
            <a:extLst>
              <a:ext uri="{FF2B5EF4-FFF2-40B4-BE49-F238E27FC236}">
                <a16:creationId xmlns:a16="http://schemas.microsoft.com/office/drawing/2014/main" id="{60675D31-2327-A776-6C16-71D783932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1995" y="2441658"/>
            <a:ext cx="893782" cy="1694257"/>
          </a:xfrm>
          <a:prstGeom prst="rect">
            <a:avLst/>
          </a:prstGeom>
        </p:spPr>
      </p:pic>
      <p:pic>
        <p:nvPicPr>
          <p:cNvPr id="8" name="Graphic 7">
            <a:extLst>
              <a:ext uri="{FF2B5EF4-FFF2-40B4-BE49-F238E27FC236}">
                <a16:creationId xmlns:a16="http://schemas.microsoft.com/office/drawing/2014/main" id="{748DB06A-D0CF-8908-E953-9FC195DA47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15244" y="4654795"/>
            <a:ext cx="873869" cy="873869"/>
          </a:xfrm>
          <a:prstGeom prst="rect">
            <a:avLst/>
          </a:prstGeom>
        </p:spPr>
      </p:pic>
      <p:pic>
        <p:nvPicPr>
          <p:cNvPr id="9" name="Picture 8">
            <a:extLst>
              <a:ext uri="{FF2B5EF4-FFF2-40B4-BE49-F238E27FC236}">
                <a16:creationId xmlns:a16="http://schemas.microsoft.com/office/drawing/2014/main" id="{FBBB18A7-AC6A-6331-89DE-C3C5EA8FDF64}"/>
              </a:ext>
            </a:extLst>
          </p:cNvPr>
          <p:cNvPicPr>
            <a:picLocks noChangeAspect="1"/>
          </p:cNvPicPr>
          <p:nvPr/>
        </p:nvPicPr>
        <p:blipFill>
          <a:blip r:embed="rId11"/>
          <a:stretch>
            <a:fillRect/>
          </a:stretch>
        </p:blipFill>
        <p:spPr>
          <a:xfrm>
            <a:off x="6597620" y="4679981"/>
            <a:ext cx="1344375" cy="963468"/>
          </a:xfrm>
          <a:prstGeom prst="rect">
            <a:avLst/>
          </a:prstGeom>
        </p:spPr>
      </p:pic>
      <p:pic>
        <p:nvPicPr>
          <p:cNvPr id="10" name="Picture 9">
            <a:extLst>
              <a:ext uri="{FF2B5EF4-FFF2-40B4-BE49-F238E27FC236}">
                <a16:creationId xmlns:a16="http://schemas.microsoft.com/office/drawing/2014/main" id="{8B32DE71-6741-F0DE-A5CF-79BF553FDCD1}"/>
              </a:ext>
            </a:extLst>
          </p:cNvPr>
          <p:cNvPicPr>
            <a:picLocks noChangeAspect="1"/>
          </p:cNvPicPr>
          <p:nvPr/>
        </p:nvPicPr>
        <p:blipFill>
          <a:blip r:embed="rId12"/>
          <a:stretch>
            <a:fillRect/>
          </a:stretch>
        </p:blipFill>
        <p:spPr>
          <a:xfrm>
            <a:off x="5526748" y="3430322"/>
            <a:ext cx="1809540" cy="487746"/>
          </a:xfrm>
          <a:prstGeom prst="rect">
            <a:avLst/>
          </a:prstGeom>
        </p:spPr>
      </p:pic>
      <p:pic>
        <p:nvPicPr>
          <p:cNvPr id="11" name="Picture 10">
            <a:extLst>
              <a:ext uri="{FF2B5EF4-FFF2-40B4-BE49-F238E27FC236}">
                <a16:creationId xmlns:a16="http://schemas.microsoft.com/office/drawing/2014/main" id="{8F2CBF30-904B-A203-7D4D-DDBA9A1BFDCB}"/>
              </a:ext>
            </a:extLst>
          </p:cNvPr>
          <p:cNvPicPr>
            <a:picLocks noChangeAspect="1"/>
          </p:cNvPicPr>
          <p:nvPr/>
        </p:nvPicPr>
        <p:blipFill>
          <a:blip r:embed="rId13"/>
          <a:stretch>
            <a:fillRect/>
          </a:stretch>
        </p:blipFill>
        <p:spPr>
          <a:xfrm>
            <a:off x="7297329" y="373717"/>
            <a:ext cx="2152898" cy="2152898"/>
          </a:xfrm>
          <a:prstGeom prst="rect">
            <a:avLst/>
          </a:prstGeom>
        </p:spPr>
      </p:pic>
    </p:spTree>
    <p:extLst>
      <p:ext uri="{BB962C8B-B14F-4D97-AF65-F5344CB8AC3E}">
        <p14:creationId xmlns:p14="http://schemas.microsoft.com/office/powerpoint/2010/main" val="35531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300"/>
                                        <p:tgtEl>
                                          <p:spTgt spid="7"/>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300"/>
                                        <p:tgtEl>
                                          <p:spTgt spid="11"/>
                                        </p:tgtEl>
                                      </p:cBhvr>
                                    </p:animEffect>
                                  </p:childTnLst>
                                </p:cTn>
                              </p:par>
                              <p:par>
                                <p:cTn id="41" presetID="9"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300"/>
                                        <p:tgtEl>
                                          <p:spTgt spid="6"/>
                                        </p:tgtEl>
                                      </p:cBhvr>
                                    </p:animEffect>
                                  </p:childTnLst>
                                </p:cTn>
                              </p:par>
                              <p:par>
                                <p:cTn id="44" presetID="9"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dissolve">
                                      <p:cBhvr>
                                        <p:cTn id="46" dur="300"/>
                                        <p:tgtEl>
                                          <p:spTgt spid="5"/>
                                        </p:tgtEl>
                                      </p:cBhvr>
                                    </p:animEffect>
                                  </p:childTnLst>
                                </p:cTn>
                              </p:par>
                              <p:par>
                                <p:cTn id="47" presetID="9"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300"/>
                                        <p:tgtEl>
                                          <p:spTgt spid="8"/>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300"/>
                                        <p:tgtEl>
                                          <p:spTgt spid="4"/>
                                        </p:tgtEl>
                                      </p:cBhvr>
                                    </p:animEffect>
                                  </p:childTnLst>
                                </p:cTn>
                              </p:par>
                              <p:par>
                                <p:cTn id="53" presetID="9"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300"/>
                                        <p:tgtEl>
                                          <p:spTgt spid="10"/>
                                        </p:tgtEl>
                                      </p:cBhvr>
                                    </p:animEffect>
                                  </p:childTnLst>
                                </p:cTn>
                              </p:par>
                              <p:par>
                                <p:cTn id="56" presetID="9"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ssolve">
                                      <p:cBhvr>
                                        <p:cTn id="5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61637053-685A-E149-A196-ECAD3975098D}"/>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C01ECB02-CADC-50A7-77B5-7733560C435D}"/>
              </a:ext>
            </a:extLst>
          </p:cNvPr>
          <p:cNvSpPr txBox="1">
            <a:spLocks/>
          </p:cNvSpPr>
          <p:nvPr/>
        </p:nvSpPr>
        <p:spPr>
          <a:xfrm>
            <a:off x="3272443" y="798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3D180517-A815-0655-9CD3-49B6A2663313}"/>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u="sng" dirty="0">
                <a:latin typeface="Calibri" panose="020F0502020204030204" pitchFamily="34" charset="0"/>
                <a:cs typeface="Calibri" panose="020F0502020204030204" pitchFamily="34" charset="0"/>
              </a:rPr>
              <a:t>The Wolf /Canis Lupus/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Represents strength, loyalty, family ties, caring and expresses freedom and fortitude.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Japanese word for wolf, "</a:t>
            </a:r>
            <a:r>
              <a:rPr lang="en-GB" sz="2000" b="1" dirty="0" err="1">
                <a:latin typeface="Calibri" panose="020F0502020204030204" pitchFamily="34" charset="0"/>
                <a:cs typeface="Calibri" panose="020F0502020204030204" pitchFamily="34" charset="0"/>
              </a:rPr>
              <a:t>Ookami</a:t>
            </a:r>
            <a:r>
              <a:rPr lang="en-GB" sz="2000" b="1" dirty="0">
                <a:latin typeface="Calibri" panose="020F0502020204030204" pitchFamily="34" charset="0"/>
                <a:cs typeface="Calibri" panose="020F0502020204030204" pitchFamily="34" charset="0"/>
              </a:rPr>
              <a:t>", means "Great God".</a:t>
            </a:r>
          </a:p>
        </p:txBody>
      </p:sp>
      <p:pic>
        <p:nvPicPr>
          <p:cNvPr id="5" name="Picture 4">
            <a:extLst>
              <a:ext uri="{FF2B5EF4-FFF2-40B4-BE49-F238E27FC236}">
                <a16:creationId xmlns:a16="http://schemas.microsoft.com/office/drawing/2014/main" id="{E1A7C1A2-162F-329A-1CC5-6BD142F55644}"/>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147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1</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0002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597426" y="6614"/>
            <a:ext cx="6997148"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1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285715" y="1035984"/>
            <a:ext cx="9229152" cy="529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Look at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it and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-generator to generate a back-end server in Java and </a:t>
            </a:r>
            <a:r>
              <a:rPr lang="en-GB" sz="2000" b="1" dirty="0" err="1">
                <a:latin typeface="Calibri" panose="020F0502020204030204" pitchFamily="34" charset="0"/>
                <a:cs typeface="Calibri" panose="020F0502020204030204" pitchFamily="34" charset="0"/>
              </a:rPr>
              <a:t>SpringBoot</a:t>
            </a:r>
            <a:r>
              <a:rPr lang="en-GB" sz="2000" b="1" dirty="0">
                <a:latin typeface="Calibri" panose="020F0502020204030204" pitchFamily="34" charset="0"/>
                <a:cs typeface="Calibri" panose="020F0502020204030204" pitchFamily="34" charset="0"/>
              </a:rPr>
              <a:t>.</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it and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-generator to generate a front-end client in JavaScript and Angular.</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Atlassian’s validator to add tests to the back-end server and validate our API.</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express-</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-validate to add tests to the front-end server and validate our API.</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Demonstrate how the tests fail if we breach our API contract.</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17387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35975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93794" cy="5702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solidFill>
                  <a:srgbClr val="FFFF00"/>
                </a:solidFill>
                <a:latin typeface="Calibri" panose="020F0502020204030204" pitchFamily="34" charset="0"/>
                <a:cs typeface="Calibri" panose="020F0502020204030204" pitchFamily="34" charset="0"/>
              </a:rPr>
              <a:t>Contract Validation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1:</a:t>
            </a:r>
          </a:p>
          <a:p>
            <a:pPr marL="0" indent="0">
              <a:buNone/>
            </a:pPr>
            <a:r>
              <a:rPr lang="en-GB" sz="1800" b="1"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https://www.youtube.com/watch?v=KGgqdpDWh0I</a:t>
            </a:r>
            <a:endParaRPr lang="en-GB" sz="1800" b="1" dirty="0">
              <a:latin typeface="Calibri" panose="020F0502020204030204" pitchFamily="34" charset="0"/>
              <a:cs typeface="Calibri" panose="020F0502020204030204" pitchFamily="34" charset="0"/>
            </a:endParaRPr>
          </a:p>
          <a:p>
            <a:pPr marL="0" indent="0">
              <a:buNone/>
            </a:pPr>
            <a:r>
              <a:rPr lang="en-GB" sz="1800" b="1"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KGgqdpDWh0I</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2:</a:t>
            </a:r>
          </a:p>
          <a:p>
            <a:pPr marL="0" indent="0">
              <a:buNone/>
            </a:pPr>
            <a:r>
              <a:rPr lang="en-GB" sz="1800" b="1"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https://www.youtube.com/watch?v=0AvPftcZvWY</a:t>
            </a:r>
            <a:endParaRPr lang="en-GB" sz="1800" b="1" dirty="0">
              <a:latin typeface="Calibri" panose="020F0502020204030204" pitchFamily="34" charset="0"/>
              <a:cs typeface="Calibri" panose="020F0502020204030204" pitchFamily="34" charset="0"/>
            </a:endParaRPr>
          </a:p>
          <a:p>
            <a:pPr marL="0" indent="0">
              <a:buNone/>
            </a:pPr>
            <a:r>
              <a:rPr lang="en-GB" sz="1800" b="1"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0AvPftcZvWY</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GitHub Repo:</a:t>
            </a:r>
          </a:p>
          <a:p>
            <a:pPr marL="0" indent="0">
              <a:buNone/>
            </a:pPr>
            <a:r>
              <a:rPr lang="en-GB" sz="1800" b="1"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https://github.com/atkuzmanov/</a:t>
            </a:r>
            <a:r>
              <a:rPr lang="en-GB" sz="1800" b="1" dirty="0">
                <a:solidFill>
                  <a:srgbClr val="FFFF00"/>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openapi-demo-2022</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pPr marL="0" indent="0">
              <a:buNone/>
            </a:pPr>
            <a:r>
              <a:rPr lang="en-GB" sz="1800" b="1"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b="1" dirty="0">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p:txBody>
      </p:sp>
      <p:pic>
        <p:nvPicPr>
          <p:cNvPr id="12" name="Picture 11" descr="Qr code&#10;&#10;Description automatically generated">
            <a:extLst>
              <a:ext uri="{FF2B5EF4-FFF2-40B4-BE49-F238E27FC236}">
                <a16:creationId xmlns:a16="http://schemas.microsoft.com/office/drawing/2014/main" id="{A3092FF8-A170-509A-14D0-389C35AFF03E}"/>
              </a:ext>
            </a:extLst>
          </p:cNvPr>
          <p:cNvPicPr>
            <a:picLocks noChangeAspect="1"/>
          </p:cNvPicPr>
          <p:nvPr/>
        </p:nvPicPr>
        <p:blipFill>
          <a:blip r:embed="rId13"/>
          <a:stretch>
            <a:fillRect/>
          </a:stretch>
        </p:blipFill>
        <p:spPr>
          <a:xfrm>
            <a:off x="8553863" y="177507"/>
            <a:ext cx="2074691" cy="2074691"/>
          </a:xfrm>
          <a:prstGeom prst="rect">
            <a:avLst/>
          </a:prstGeom>
        </p:spPr>
      </p:pic>
      <p:pic>
        <p:nvPicPr>
          <p:cNvPr id="16" name="Picture 15" descr="Qr code&#10;&#10;Description automatically generated">
            <a:extLst>
              <a:ext uri="{FF2B5EF4-FFF2-40B4-BE49-F238E27FC236}">
                <a16:creationId xmlns:a16="http://schemas.microsoft.com/office/drawing/2014/main" id="{AD19A778-D2C6-1507-0ED0-13493078FA48}"/>
              </a:ext>
            </a:extLst>
          </p:cNvPr>
          <p:cNvPicPr>
            <a:picLocks noChangeAspect="1"/>
          </p:cNvPicPr>
          <p:nvPr/>
        </p:nvPicPr>
        <p:blipFill>
          <a:blip r:embed="rId14"/>
          <a:stretch>
            <a:fillRect/>
          </a:stretch>
        </p:blipFill>
        <p:spPr>
          <a:xfrm>
            <a:off x="8553861" y="4605802"/>
            <a:ext cx="2074691" cy="2074691"/>
          </a:xfrm>
          <a:prstGeom prst="rect">
            <a:avLst/>
          </a:prstGeom>
        </p:spPr>
      </p:pic>
      <p:sp>
        <p:nvSpPr>
          <p:cNvPr id="7" name="TextBox 6">
            <a:extLst>
              <a:ext uri="{FF2B5EF4-FFF2-40B4-BE49-F238E27FC236}">
                <a16:creationId xmlns:a16="http://schemas.microsoft.com/office/drawing/2014/main" id="{F2359593-FDD2-D11E-D9AF-35D8E0495F00}"/>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8" name="Picture 7" descr="A qr code with a red play button&#10;&#10;Description automatically generated with medium confidence">
            <a:extLst>
              <a:ext uri="{FF2B5EF4-FFF2-40B4-BE49-F238E27FC236}">
                <a16:creationId xmlns:a16="http://schemas.microsoft.com/office/drawing/2014/main" id="{82C57E6A-6C24-2BAC-C420-27C7DA50B131}"/>
              </a:ext>
            </a:extLst>
          </p:cNvPr>
          <p:cNvPicPr>
            <a:picLocks noChangeAspect="1"/>
          </p:cNvPicPr>
          <p:nvPr/>
        </p:nvPicPr>
        <p:blipFill>
          <a:blip r:embed="rId15"/>
          <a:stretch>
            <a:fillRect/>
          </a:stretch>
        </p:blipFill>
        <p:spPr>
          <a:xfrm>
            <a:off x="8553860" y="2391654"/>
            <a:ext cx="2074692" cy="2074692"/>
          </a:xfrm>
          <a:prstGeom prst="rect">
            <a:avLst/>
          </a:prstGeom>
        </p:spPr>
      </p:pic>
    </p:spTree>
    <p:extLst>
      <p:ext uri="{BB962C8B-B14F-4D97-AF65-F5344CB8AC3E}">
        <p14:creationId xmlns:p14="http://schemas.microsoft.com/office/powerpoint/2010/main" val="350349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US" sz="6000" dirty="0">
                <a:latin typeface="Calibri" panose="020F0502020204030204" pitchFamily="34" charset="0"/>
                <a:cs typeface="Calibri" panose="020F0502020204030204" pitchFamily="34" charset="0"/>
              </a:rPr>
              <a:t>CLASH OF THE TITANS - </a:t>
            </a:r>
            <a:br>
              <a:rPr lang="en-US" sz="6000" dirty="0">
                <a:latin typeface="Calibri" panose="020F0502020204030204" pitchFamily="34" charset="0"/>
                <a:cs typeface="Calibri" panose="020F0502020204030204" pitchFamily="34" charset="0"/>
              </a:rPr>
            </a:br>
            <a:r>
              <a:rPr lang="en-US" sz="6000" dirty="0">
                <a:latin typeface="Calibri" panose="020F0502020204030204" pitchFamily="34" charset="0"/>
                <a:cs typeface="Calibri" panose="020F0502020204030204" pitchFamily="34" charset="0"/>
              </a:rPr>
              <a:t>Spring REST and JAX-RS</a:t>
            </a:r>
          </a:p>
        </p:txBody>
      </p:sp>
    </p:spTree>
    <p:extLst>
      <p:ext uri="{BB962C8B-B14F-4D97-AF65-F5344CB8AC3E}">
        <p14:creationId xmlns:p14="http://schemas.microsoft.com/office/powerpoint/2010/main" val="126883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4F5B-200A-9BF8-91C1-1E541D8F1311}"/>
              </a:ext>
            </a:extLst>
          </p:cNvPr>
          <p:cNvSpPr txBox="1">
            <a:spLocks/>
          </p:cNvSpPr>
          <p:nvPr/>
        </p:nvSpPr>
        <p:spPr>
          <a:xfrm>
            <a:off x="2181452" y="31301"/>
            <a:ext cx="8828234" cy="125593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CLASH OF THE TITANS: </a:t>
            </a:r>
            <a:r>
              <a:rPr lang="en-US" sz="4800" dirty="0" err="1">
                <a:latin typeface="Calibri" panose="020F0502020204030204" pitchFamily="34" charset="0"/>
                <a:cs typeface="Calibri" panose="020F0502020204030204" pitchFamily="34" charset="0"/>
              </a:rPr>
              <a:t>OpenAPI</a:t>
            </a:r>
            <a:r>
              <a:rPr lang="en-US" sz="4800" dirty="0">
                <a:latin typeface="Calibri" panose="020F0502020204030204" pitchFamily="34" charset="0"/>
                <a:cs typeface="Calibri" panose="020F0502020204030204" pitchFamily="34" charset="0"/>
              </a:rPr>
              <a:t> + Spring REST + JAX-RS</a:t>
            </a:r>
          </a:p>
        </p:txBody>
      </p:sp>
      <p:sp>
        <p:nvSpPr>
          <p:cNvPr id="3" name="Textplatzhalter 8">
            <a:extLst>
              <a:ext uri="{FF2B5EF4-FFF2-40B4-BE49-F238E27FC236}">
                <a16:creationId xmlns:a16="http://schemas.microsoft.com/office/drawing/2014/main" id="{7A58B9DF-AE47-10D0-4877-77629EFE4BD2}"/>
              </a:ext>
            </a:extLst>
          </p:cNvPr>
          <p:cNvSpPr txBox="1">
            <a:spLocks/>
          </p:cNvSpPr>
          <p:nvPr/>
        </p:nvSpPr>
        <p:spPr bwMode="gray">
          <a:xfrm>
            <a:off x="2181451" y="1287231"/>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So far, so good…</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Then you start adding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in the real world, in a system which has gone through a few life-cycles and you encounter clash of the titans…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 Java service application using both Spring REST and JAX-RS in the same code base…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And you begin to try and make it work with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for both…</a:t>
            </a: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7E0DDD9-C5F7-2336-18AE-68D6714A8BEB}"/>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5" name="Graphic 4" descr="Checkbox Crossed with solid fill">
            <a:extLst>
              <a:ext uri="{FF2B5EF4-FFF2-40B4-BE49-F238E27FC236}">
                <a16:creationId xmlns:a16="http://schemas.microsoft.com/office/drawing/2014/main" id="{5D49D3CF-46D4-43F8-817E-4778D870D3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6" name="Graphic 5" descr="Checkbox Ticked with solid fill">
            <a:extLst>
              <a:ext uri="{FF2B5EF4-FFF2-40B4-BE49-F238E27FC236}">
                <a16:creationId xmlns:a16="http://schemas.microsoft.com/office/drawing/2014/main" id="{0D3CB019-C07B-A97B-404E-E5D04D43E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2784A64-D4C9-ACE1-4CD6-0E44A5E7F5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8190" y="4318342"/>
            <a:ext cx="4174757" cy="2504854"/>
          </a:xfrm>
          <a:prstGeom prst="rect">
            <a:avLst/>
          </a:prstGeom>
        </p:spPr>
      </p:pic>
    </p:spTree>
    <p:extLst>
      <p:ext uri="{BB962C8B-B14F-4D97-AF65-F5344CB8AC3E}">
        <p14:creationId xmlns:p14="http://schemas.microsoft.com/office/powerpoint/2010/main" val="18515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3A82-12C3-076A-5D1A-E401A50EEBF9}"/>
              </a:ext>
            </a:extLst>
          </p:cNvPr>
          <p:cNvSpPr>
            <a:spLocks noGrp="1"/>
          </p:cNvSpPr>
          <p:nvPr>
            <p:ph type="ctrTitle"/>
          </p:nvPr>
        </p:nvSpPr>
        <p:spPr>
          <a:xfrm>
            <a:off x="2441824" y="2500473"/>
            <a:ext cx="7308351" cy="1857054"/>
          </a:xfrm>
        </p:spPr>
        <p:txBody>
          <a:bodyPr anchor="ctr" anchorCtr="0">
            <a:normAutofit/>
          </a:bodyPr>
          <a:lstStyle/>
          <a:p>
            <a:pPr algn="ctr"/>
            <a:r>
              <a:rPr lang="en-US" dirty="0">
                <a:latin typeface="HelveticaNeueLT Pro 45 Lt" panose="020B0403020202020204" pitchFamily="34" charset="0"/>
              </a:rPr>
              <a:t>INTRODUCTION</a:t>
            </a:r>
            <a:endParaRPr lang="bg-BG" dirty="0"/>
          </a:p>
        </p:txBody>
      </p:sp>
    </p:spTree>
    <p:extLst>
      <p:ext uri="{BB962C8B-B14F-4D97-AF65-F5344CB8AC3E}">
        <p14:creationId xmlns:p14="http://schemas.microsoft.com/office/powerpoint/2010/main" val="7968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70B9-09F7-1086-0192-FB2F3B336934}"/>
              </a:ext>
            </a:extLst>
          </p:cNvPr>
          <p:cNvSpPr txBox="1">
            <a:spLocks/>
          </p:cNvSpPr>
          <p:nvPr/>
        </p:nvSpPr>
        <p:spPr>
          <a:xfrm>
            <a:off x="361121" y="-119019"/>
            <a:ext cx="11469757"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latin typeface="Calibri" panose="020F0502020204030204" pitchFamily="34" charset="0"/>
                <a:cs typeface="Calibri" panose="020F0502020204030204" pitchFamily="34" charset="0"/>
              </a:rPr>
              <a:t>Real-world Spring REST and JAX-RS clash of the titans</a:t>
            </a:r>
            <a:endParaRPr lang="bg-BG" sz="4200" dirty="0">
              <a:latin typeface="Calibri" panose="020F0502020204030204" pitchFamily="34" charset="0"/>
              <a:cs typeface="Calibri" panose="020F0502020204030204" pitchFamily="34" charset="0"/>
            </a:endParaRPr>
          </a:p>
        </p:txBody>
      </p:sp>
      <p:pic>
        <p:nvPicPr>
          <p:cNvPr id="3" name="Picture 2" descr="Text&#10;&#10;Description automatically generated">
            <a:extLst>
              <a:ext uri="{FF2B5EF4-FFF2-40B4-BE49-F238E27FC236}">
                <a16:creationId xmlns:a16="http://schemas.microsoft.com/office/drawing/2014/main" id="{6ED6D598-E1E6-EF09-E5D1-FA31CE704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76" y="672422"/>
            <a:ext cx="3581124" cy="6185578"/>
          </a:xfrm>
          <a:prstGeom prst="rect">
            <a:avLst/>
          </a:prstGeom>
        </p:spPr>
      </p:pic>
      <p:pic>
        <p:nvPicPr>
          <p:cNvPr id="4" name="Picture 3" descr="Text&#10;&#10;Description automatically generated">
            <a:extLst>
              <a:ext uri="{FF2B5EF4-FFF2-40B4-BE49-F238E27FC236}">
                <a16:creationId xmlns:a16="http://schemas.microsoft.com/office/drawing/2014/main" id="{3256F3B2-4F38-742B-3ED1-8025DB529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500" y="687431"/>
            <a:ext cx="2959100" cy="5245100"/>
          </a:xfrm>
          <a:prstGeom prst="rect">
            <a:avLst/>
          </a:prstGeom>
        </p:spPr>
      </p:pic>
      <p:pic>
        <p:nvPicPr>
          <p:cNvPr id="5" name="Picture 4" descr="Text&#10;&#10;Description automatically generated">
            <a:extLst>
              <a:ext uri="{FF2B5EF4-FFF2-40B4-BE49-F238E27FC236}">
                <a16:creationId xmlns:a16="http://schemas.microsoft.com/office/drawing/2014/main" id="{CB26CCC2-7381-64CF-BDB8-F3E03387D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685800"/>
            <a:ext cx="3200400" cy="5486400"/>
          </a:xfrm>
          <a:prstGeom prst="rect">
            <a:avLst/>
          </a:prstGeom>
        </p:spPr>
      </p:pic>
      <p:pic>
        <p:nvPicPr>
          <p:cNvPr id="6" name="Picture 5" descr="Text&#10;&#10;Description automatically generated">
            <a:extLst>
              <a:ext uri="{FF2B5EF4-FFF2-40B4-BE49-F238E27FC236}">
                <a16:creationId xmlns:a16="http://schemas.microsoft.com/office/drawing/2014/main" id="{AB7C5F8D-8E01-DB13-582B-2F3F3C7D1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41431"/>
            <a:ext cx="2443621" cy="2626717"/>
          </a:xfrm>
          <a:prstGeom prst="rect">
            <a:avLst/>
          </a:prstGeom>
        </p:spPr>
      </p:pic>
      <p:pic>
        <p:nvPicPr>
          <p:cNvPr id="7" name="Picture 6" descr="Text&#10;&#10;Description automatically generated">
            <a:extLst>
              <a:ext uri="{FF2B5EF4-FFF2-40B4-BE49-F238E27FC236}">
                <a16:creationId xmlns:a16="http://schemas.microsoft.com/office/drawing/2014/main" id="{9D795BD8-BD76-3EDA-86D3-EE9F2F862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61" y="3568148"/>
            <a:ext cx="1901454" cy="3257274"/>
          </a:xfrm>
          <a:prstGeom prst="rect">
            <a:avLst/>
          </a:prstGeom>
        </p:spPr>
      </p:pic>
    </p:spTree>
    <p:extLst>
      <p:ext uri="{BB962C8B-B14F-4D97-AF65-F5344CB8AC3E}">
        <p14:creationId xmlns:p14="http://schemas.microsoft.com/office/powerpoint/2010/main" val="8151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3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3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3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68C40-5050-91DB-905A-7FD73F6B6E70}"/>
              </a:ext>
            </a:extLst>
          </p:cNvPr>
          <p:cNvSpPr/>
          <p:nvPr/>
        </p:nvSpPr>
        <p:spPr>
          <a:xfrm>
            <a:off x="308343" y="1044488"/>
            <a:ext cx="2668773"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err="1">
                <a:solidFill>
                  <a:schemeClr val="bg1"/>
                </a:solidFill>
                <a:latin typeface="Courier" pitchFamily="2" charset="0"/>
              </a:rPr>
              <a:t>pom.xml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a:solidFill>
                  <a:schemeClr val="bg1"/>
                </a:solidFill>
                <a:latin typeface="Courier" pitchFamily="2" charset="0"/>
              </a:rPr>
              <a:t>Dependencies and plugins.</a:t>
            </a:r>
          </a:p>
        </p:txBody>
      </p:sp>
      <p:sp>
        <p:nvSpPr>
          <p:cNvPr id="4" name="Rectangle 3">
            <a:extLst>
              <a:ext uri="{FF2B5EF4-FFF2-40B4-BE49-F238E27FC236}">
                <a16:creationId xmlns:a16="http://schemas.microsoft.com/office/drawing/2014/main" id="{E6B44E35-BA76-2791-F327-5559664F7375}"/>
              </a:ext>
            </a:extLst>
          </p:cNvPr>
          <p:cNvSpPr/>
          <p:nvPr/>
        </p:nvSpPr>
        <p:spPr>
          <a:xfrm>
            <a:off x="308343" y="2552337"/>
            <a:ext cx="3710764"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application.yml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err="1">
                <a:solidFill>
                  <a:schemeClr val="bg1"/>
                </a:solidFill>
                <a:latin typeface="Courier" pitchFamily="2" charset="0"/>
              </a:rPr>
              <a:t>Springdoc</a:t>
            </a:r>
            <a:r>
              <a:rPr lang="en-GB" sz="1200" dirty="0">
                <a:solidFill>
                  <a:schemeClr val="bg1"/>
                </a:solidFill>
                <a:latin typeface="Courier" pitchFamily="2" charset="0"/>
              </a:rPr>
              <a:t>/</a:t>
            </a:r>
            <a:r>
              <a:rPr lang="en-GB" sz="1200" dirty="0" err="1">
                <a:solidFill>
                  <a:schemeClr val="bg1"/>
                </a:solidFill>
                <a:latin typeface="Courier" pitchFamily="2" charset="0"/>
              </a:rPr>
              <a:t>Springfox</a:t>
            </a:r>
            <a:r>
              <a:rPr lang="en-GB" sz="1200" dirty="0">
                <a:solidFill>
                  <a:schemeClr val="bg1"/>
                </a:solidFill>
                <a:latin typeface="Courier" pitchFamily="2" charset="0"/>
              </a:rPr>
              <a:t> dependency configurations.</a:t>
            </a:r>
          </a:p>
        </p:txBody>
      </p:sp>
      <p:sp>
        <p:nvSpPr>
          <p:cNvPr id="5" name="Rectangle 4">
            <a:extLst>
              <a:ext uri="{FF2B5EF4-FFF2-40B4-BE49-F238E27FC236}">
                <a16:creationId xmlns:a16="http://schemas.microsoft.com/office/drawing/2014/main" id="{F5B60BD0-0983-9684-36C8-A90A25247748}"/>
              </a:ext>
            </a:extLst>
          </p:cNvPr>
          <p:cNvSpPr/>
          <p:nvPr/>
        </p:nvSpPr>
        <p:spPr>
          <a:xfrm>
            <a:off x="308343" y="4060187"/>
            <a:ext cx="4433778"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openapi-configuration.yaml</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Config for spec  generation.</a:t>
            </a:r>
          </a:p>
        </p:txBody>
      </p:sp>
      <p:sp>
        <p:nvSpPr>
          <p:cNvPr id="6" name="Rectangle 5">
            <a:extLst>
              <a:ext uri="{FF2B5EF4-FFF2-40B4-BE49-F238E27FC236}">
                <a16:creationId xmlns:a16="http://schemas.microsoft.com/office/drawing/2014/main" id="{36974451-3FC1-5E5D-CC0D-5C8EB02AD05A}"/>
              </a:ext>
            </a:extLst>
          </p:cNvPr>
          <p:cNvSpPr/>
          <p:nvPr/>
        </p:nvSpPr>
        <p:spPr>
          <a:xfrm>
            <a:off x="308343" y="5570957"/>
            <a:ext cx="5338770"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/main/java/com/example/config/</a:t>
            </a:r>
            <a:r>
              <a:rPr lang="en-GB" sz="1200" b="1" dirty="0" err="1">
                <a:solidFill>
                  <a:schemeClr val="bg1"/>
                </a:solidFill>
                <a:latin typeface="Courier" pitchFamily="2" charset="0"/>
              </a:rPr>
              <a:t>JerseyConfig.java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Registering </a:t>
            </a:r>
            <a:r>
              <a:rPr lang="en-GB" sz="1200" dirty="0" err="1">
                <a:solidFill>
                  <a:schemeClr val="bg1"/>
                </a:solidFill>
                <a:latin typeface="Courier" pitchFamily="2" charset="0"/>
              </a:rPr>
              <a:t>OpenApi</a:t>
            </a:r>
            <a:r>
              <a:rPr lang="en-GB" sz="1200" dirty="0">
                <a:solidFill>
                  <a:schemeClr val="bg1"/>
                </a:solidFill>
                <a:latin typeface="Courier" pitchFamily="2" charset="0"/>
              </a:rPr>
              <a:t> resources for spec generation</a:t>
            </a:r>
          </a:p>
        </p:txBody>
      </p:sp>
      <p:sp>
        <p:nvSpPr>
          <p:cNvPr id="7" name="Rectangle 6">
            <a:extLst>
              <a:ext uri="{FF2B5EF4-FFF2-40B4-BE49-F238E27FC236}">
                <a16:creationId xmlns:a16="http://schemas.microsoft.com/office/drawing/2014/main" id="{03E43579-A08F-0E35-0614-11A512CB16A1}"/>
              </a:ext>
            </a:extLst>
          </p:cNvPr>
          <p:cNvSpPr/>
          <p:nvPr/>
        </p:nvSpPr>
        <p:spPr>
          <a:xfrm>
            <a:off x="3402419" y="1044487"/>
            <a:ext cx="84812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/property/directory/config/</a:t>
            </a:r>
            <a:r>
              <a:rPr lang="en-GB" sz="1200" b="1" dirty="0" err="1">
                <a:solidFill>
                  <a:schemeClr val="bg1"/>
                </a:solidFill>
                <a:latin typeface="Courier" pitchFamily="2" charset="0"/>
              </a:rPr>
              <a:t>SwaggerConfig.java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Swagger configuration.</a:t>
            </a:r>
          </a:p>
        </p:txBody>
      </p:sp>
      <p:sp>
        <p:nvSpPr>
          <p:cNvPr id="8" name="Rectangle 7">
            <a:extLst>
              <a:ext uri="{FF2B5EF4-FFF2-40B4-BE49-F238E27FC236}">
                <a16:creationId xmlns:a16="http://schemas.microsoft.com/office/drawing/2014/main" id="{DFB20CE7-96A7-5C49-5546-E4174C1B05DA}"/>
              </a:ext>
            </a:extLst>
          </p:cNvPr>
          <p:cNvSpPr/>
          <p:nvPr/>
        </p:nvSpPr>
        <p:spPr>
          <a:xfrm>
            <a:off x="4316819" y="2552337"/>
            <a:ext cx="75668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/property/directory/controller/</a:t>
            </a:r>
            <a:r>
              <a:rPr lang="en-GB" sz="1200" b="1" dirty="0" err="1">
                <a:solidFill>
                  <a:schemeClr val="bg1"/>
                </a:solidFill>
                <a:latin typeface="Courier" pitchFamily="2" charset="0"/>
              </a:rPr>
              <a:t>IndexController.java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A controller for the Swagger </a:t>
            </a:r>
            <a:r>
              <a:rPr lang="en-GB" sz="1200" dirty="0" err="1">
                <a:solidFill>
                  <a:schemeClr val="bg1"/>
                </a:solidFill>
                <a:latin typeface="Courier" pitchFamily="2" charset="0"/>
              </a:rPr>
              <a:t>ui</a:t>
            </a:r>
            <a:r>
              <a:rPr lang="en-GB" sz="1200" dirty="0">
                <a:solidFill>
                  <a:schemeClr val="bg1"/>
                </a:solidFill>
                <a:latin typeface="Courier" pitchFamily="2" charset="0"/>
              </a:rPr>
              <a:t>.</a:t>
            </a:r>
          </a:p>
        </p:txBody>
      </p:sp>
      <p:sp>
        <p:nvSpPr>
          <p:cNvPr id="9" name="Rectangle 8">
            <a:extLst>
              <a:ext uri="{FF2B5EF4-FFF2-40B4-BE49-F238E27FC236}">
                <a16:creationId xmlns:a16="http://schemas.microsoft.com/office/drawing/2014/main" id="{BA3BAAC2-12F9-3281-9816-A1AB8B3E5280}"/>
              </a:ext>
            </a:extLst>
          </p:cNvPr>
          <p:cNvSpPr/>
          <p:nvPr/>
        </p:nvSpPr>
        <p:spPr>
          <a:xfrm>
            <a:off x="4976036" y="4048693"/>
            <a:ext cx="6907619"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/test/java/com/example/service/</a:t>
            </a:r>
            <a:r>
              <a:rPr lang="en-GB" sz="1200" b="1" dirty="0" err="1">
                <a:solidFill>
                  <a:schemeClr val="bg1"/>
                </a:solidFill>
                <a:latin typeface="Courier" pitchFamily="2" charset="0"/>
              </a:rPr>
              <a:t>OpenApiContractValidationTests.java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Tests using Atlassian's </a:t>
            </a:r>
            <a:r>
              <a:rPr lang="en-GB" sz="1200" dirty="0" err="1">
                <a:solidFill>
                  <a:schemeClr val="bg1"/>
                </a:solidFill>
                <a:latin typeface="Courier" pitchFamily="2" charset="0"/>
              </a:rPr>
              <a:t>OpenApiValidationFilter</a:t>
            </a:r>
            <a:r>
              <a:rPr lang="en-GB" sz="1200" dirty="0">
                <a:solidFill>
                  <a:schemeClr val="bg1"/>
                </a:solidFill>
                <a:latin typeface="Courier" pitchFamily="2" charset="0"/>
              </a:rPr>
              <a:t> to validate the code against an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a:t>
            </a:r>
          </a:p>
        </p:txBody>
      </p:sp>
      <p:sp>
        <p:nvSpPr>
          <p:cNvPr id="10" name="Rectangle 9">
            <a:extLst>
              <a:ext uri="{FF2B5EF4-FFF2-40B4-BE49-F238E27FC236}">
                <a16:creationId xmlns:a16="http://schemas.microsoft.com/office/drawing/2014/main" id="{31A03D40-8447-28D2-CA72-9632FB6B8CA9}"/>
              </a:ext>
            </a:extLst>
          </p:cNvPr>
          <p:cNvSpPr/>
          <p:nvPr/>
        </p:nvSpPr>
        <p:spPr>
          <a:xfrm>
            <a:off x="5858540" y="5556543"/>
            <a:ext cx="6025116"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a:t>
            </a:r>
            <a:r>
              <a:rPr lang="en-GB" sz="1200" b="1" dirty="0" err="1">
                <a:solidFill>
                  <a:schemeClr val="bg1"/>
                </a:solidFill>
                <a:latin typeface="Courier" pitchFamily="2" charset="0"/>
              </a:rPr>
              <a:t>OpenAPIModifier.java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Custom </a:t>
            </a:r>
            <a:r>
              <a:rPr lang="en-GB" sz="1200" dirty="0" err="1">
                <a:solidFill>
                  <a:schemeClr val="bg1"/>
                </a:solidFill>
                <a:latin typeface="Courier" pitchFamily="2" charset="0"/>
              </a:rPr>
              <a:t>OpenAPIModifer</a:t>
            </a:r>
            <a:r>
              <a:rPr lang="en-GB" sz="1200" dirty="0">
                <a:solidFill>
                  <a:schemeClr val="bg1"/>
                </a:solidFill>
                <a:latin typeface="Courier" pitchFamily="2" charset="0"/>
              </a:rPr>
              <a:t> class to modify our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 before the tests run.</a:t>
            </a:r>
          </a:p>
        </p:txBody>
      </p:sp>
      <p:sp>
        <p:nvSpPr>
          <p:cNvPr id="11" name="Title 1">
            <a:extLst>
              <a:ext uri="{FF2B5EF4-FFF2-40B4-BE49-F238E27FC236}">
                <a16:creationId xmlns:a16="http://schemas.microsoft.com/office/drawing/2014/main" id="{AA389DBC-DB26-0F66-2C9D-E18040A3F5F8}"/>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8578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3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3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3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3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393656-5942-4F3F-EA21-E1812785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70" y="808383"/>
            <a:ext cx="11297059" cy="5900530"/>
          </a:xfrm>
          <a:prstGeom prst="rect">
            <a:avLst/>
          </a:prstGeom>
        </p:spPr>
      </p:pic>
      <p:sp>
        <p:nvSpPr>
          <p:cNvPr id="5" name="Title 1">
            <a:extLst>
              <a:ext uri="{FF2B5EF4-FFF2-40B4-BE49-F238E27FC236}">
                <a16:creationId xmlns:a16="http://schemas.microsoft.com/office/drawing/2014/main" id="{BA5A51FC-FB57-698F-30D7-0A258EAF7302}"/>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341899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B045-E7E1-C9E5-CCE3-597A5D04DAE7}"/>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pic>
        <p:nvPicPr>
          <p:cNvPr id="3" name="Picture 2" descr="A picture containing person&#10;&#10;Description automatically generated">
            <a:extLst>
              <a:ext uri="{FF2B5EF4-FFF2-40B4-BE49-F238E27FC236}">
                <a16:creationId xmlns:a16="http://schemas.microsoft.com/office/drawing/2014/main" id="{8E0AE992-D2AE-2F62-F228-FA050D8A7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078" y="1044488"/>
            <a:ext cx="6975844" cy="5286140"/>
          </a:xfrm>
          <a:prstGeom prst="rect">
            <a:avLst/>
          </a:prstGeom>
        </p:spPr>
      </p:pic>
    </p:spTree>
    <p:extLst>
      <p:ext uri="{BB962C8B-B14F-4D97-AF65-F5344CB8AC3E}">
        <p14:creationId xmlns:p14="http://schemas.microsoft.com/office/powerpoint/2010/main" val="35054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2</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40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982887" y="-55721"/>
            <a:ext cx="6226226"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2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152151" y="1287049"/>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Look at a code-to-spec scenario.</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Try to generate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 files from a Java application using both Spring REST and JAX-RS in the same code base.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Highlight some of the difficulties encountered.</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Draw conclusions and lessons learned.</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042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634578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F9901-7725-8AD8-10A7-B65524702824}"/>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73246" cy="5751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err="1">
                <a:solidFill>
                  <a:srgbClr val="FFFF00"/>
                </a:solidFill>
                <a:latin typeface="Calibri" panose="020F0502020204030204" pitchFamily="34" charset="0"/>
                <a:cs typeface="Calibri" panose="020F0502020204030204" pitchFamily="34" charset="0"/>
              </a:rPr>
              <a:t>OpenAPI</a:t>
            </a:r>
            <a:r>
              <a:rPr lang="en-GB" sz="1800" b="1" u="sng" dirty="0">
                <a:solidFill>
                  <a:srgbClr val="FFFF00"/>
                </a:solidFill>
                <a:latin typeface="Calibri" panose="020F0502020204030204" pitchFamily="34" charset="0"/>
                <a:cs typeface="Calibri" panose="020F0502020204030204" pitchFamily="34" charset="0"/>
              </a:rPr>
              <a:t> + Spring REST + JAX-RS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Video Part 1:</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www.youtube.com</a:t>
            </a:r>
            <a:r>
              <a:rPr lang="en-GB" sz="1800" b="1" dirty="0">
                <a:latin typeface="Calibri" panose="020F0502020204030204" pitchFamily="34" charset="0"/>
                <a:cs typeface="Calibri" panose="020F0502020204030204" pitchFamily="34" charset="0"/>
              </a:rPr>
              <a:t>/</a:t>
            </a:r>
            <a:r>
              <a:rPr lang="en-GB" sz="1800" b="1" dirty="0" err="1">
                <a:latin typeface="Calibri" panose="020F0502020204030204" pitchFamily="34" charset="0"/>
                <a:cs typeface="Calibri" panose="020F0502020204030204" pitchFamily="34" charset="0"/>
              </a:rPr>
              <a:t>watch?v</a:t>
            </a:r>
            <a:r>
              <a:rPr lang="en-GB" sz="1800" b="1" dirty="0">
                <a:latin typeface="Calibri" panose="020F0502020204030204" pitchFamily="34" charset="0"/>
                <a:cs typeface="Calibri" panose="020F0502020204030204" pitchFamily="34" charset="0"/>
              </a:rPr>
              <a:t>=hB93Apbj5GQ</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youtu.be</a:t>
            </a:r>
            <a:r>
              <a:rPr lang="en-GB" sz="1800" b="1" dirty="0">
                <a:latin typeface="Calibri" panose="020F0502020204030204" pitchFamily="34" charset="0"/>
                <a:cs typeface="Calibri" panose="020F0502020204030204" pitchFamily="34" charset="0"/>
              </a:rPr>
              <a:t>/</a:t>
            </a:r>
            <a:r>
              <a:rPr lang="en-GB" sz="1800" b="1" dirty="0">
                <a:solidFill>
                  <a:srgbClr val="FFFF00"/>
                </a:solidFill>
                <a:latin typeface="Calibri" panose="020F0502020204030204" pitchFamily="34" charset="0"/>
                <a:cs typeface="Calibri" panose="020F0502020204030204" pitchFamily="34" charset="0"/>
              </a:rPr>
              <a:t>hB93Apbj5GQ</a:t>
            </a: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Video Part 1:</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www.youtube.com</a:t>
            </a:r>
            <a:r>
              <a:rPr lang="en-GB" sz="1800" b="1" dirty="0">
                <a:latin typeface="Calibri" panose="020F0502020204030204" pitchFamily="34" charset="0"/>
                <a:cs typeface="Calibri" panose="020F0502020204030204" pitchFamily="34" charset="0"/>
              </a:rPr>
              <a:t>/</a:t>
            </a:r>
            <a:r>
              <a:rPr lang="en-GB" sz="1800" b="1" dirty="0" err="1">
                <a:latin typeface="Calibri" panose="020F0502020204030204" pitchFamily="34" charset="0"/>
                <a:cs typeface="Calibri" panose="020F0502020204030204" pitchFamily="34" charset="0"/>
              </a:rPr>
              <a:t>watch?v</a:t>
            </a:r>
            <a:r>
              <a:rPr lang="en-GB" sz="1800" b="1" dirty="0">
                <a:latin typeface="Calibri" panose="020F0502020204030204" pitchFamily="34" charset="0"/>
                <a:cs typeface="Calibri" panose="020F0502020204030204" pitchFamily="34" charset="0"/>
              </a:rPr>
              <a:t>=go_9HquFdac</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youtu.be</a:t>
            </a:r>
            <a:r>
              <a:rPr lang="en-GB" sz="1800" b="1" dirty="0">
                <a:latin typeface="Calibri" panose="020F0502020204030204" pitchFamily="34" charset="0"/>
                <a:cs typeface="Calibri" panose="020F0502020204030204" pitchFamily="34" charset="0"/>
              </a:rPr>
              <a:t>/</a:t>
            </a:r>
            <a:r>
              <a:rPr lang="en-GB" sz="1800" b="1" dirty="0">
                <a:solidFill>
                  <a:srgbClr val="FFFF00"/>
                </a:solidFill>
                <a:latin typeface="Calibri" panose="020F0502020204030204" pitchFamily="34" charset="0"/>
                <a:cs typeface="Calibri" panose="020F0502020204030204" pitchFamily="34" charset="0"/>
              </a:rPr>
              <a:t>go_9HquFdac</a:t>
            </a: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GitHub Repo:</a:t>
            </a:r>
          </a:p>
          <a:p>
            <a:pPr marL="0" indent="0">
              <a:buNone/>
            </a:pPr>
            <a:r>
              <a:rPr lang="en-GB" sz="1800" b="1"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https://github.com/atkuzmanov/</a:t>
            </a:r>
            <a:r>
              <a:rPr lang="en-GB" sz="1800" b="1" dirty="0">
                <a:solidFill>
                  <a:srgbClr val="FFFF0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openapi-demo-2023-publ</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pPr marL="0" indent="0">
              <a:buNone/>
            </a:pPr>
            <a:r>
              <a:rPr lang="en-GB" sz="1800" b="1"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b="1" dirty="0">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p:txBody>
      </p:sp>
      <p:pic>
        <p:nvPicPr>
          <p:cNvPr id="7" name="Picture 6" descr="A qr code with a play button&#10;&#10;Description automatically generated">
            <a:extLst>
              <a:ext uri="{FF2B5EF4-FFF2-40B4-BE49-F238E27FC236}">
                <a16:creationId xmlns:a16="http://schemas.microsoft.com/office/drawing/2014/main" id="{6FFC18DA-EE04-9E0B-5FA0-7DB506D563E2}"/>
              </a:ext>
            </a:extLst>
          </p:cNvPr>
          <p:cNvPicPr>
            <a:picLocks noChangeAspect="1"/>
          </p:cNvPicPr>
          <p:nvPr/>
        </p:nvPicPr>
        <p:blipFill>
          <a:blip r:embed="rId9"/>
          <a:stretch>
            <a:fillRect/>
          </a:stretch>
        </p:blipFill>
        <p:spPr>
          <a:xfrm>
            <a:off x="8483316" y="2391656"/>
            <a:ext cx="2074691" cy="2074691"/>
          </a:xfrm>
          <a:prstGeom prst="rect">
            <a:avLst/>
          </a:prstGeom>
        </p:spPr>
      </p:pic>
      <p:pic>
        <p:nvPicPr>
          <p:cNvPr id="8" name="Picture 7" descr="A qr code with a red button&#10;&#10;Description automatically generated with medium confidence">
            <a:extLst>
              <a:ext uri="{FF2B5EF4-FFF2-40B4-BE49-F238E27FC236}">
                <a16:creationId xmlns:a16="http://schemas.microsoft.com/office/drawing/2014/main" id="{074BAA2B-1FE8-AFF2-A40E-997C8A24A1A1}"/>
              </a:ext>
            </a:extLst>
          </p:cNvPr>
          <p:cNvPicPr>
            <a:picLocks noChangeAspect="1"/>
          </p:cNvPicPr>
          <p:nvPr/>
        </p:nvPicPr>
        <p:blipFill>
          <a:blip r:embed="rId10"/>
          <a:stretch>
            <a:fillRect/>
          </a:stretch>
        </p:blipFill>
        <p:spPr>
          <a:xfrm>
            <a:off x="8485851" y="128280"/>
            <a:ext cx="2074691" cy="2074691"/>
          </a:xfrm>
          <a:prstGeom prst="rect">
            <a:avLst/>
          </a:prstGeom>
        </p:spPr>
      </p:pic>
      <p:pic>
        <p:nvPicPr>
          <p:cNvPr id="9" name="Picture 8" descr="Qr code&#10;&#10;Description automatically generated">
            <a:extLst>
              <a:ext uri="{FF2B5EF4-FFF2-40B4-BE49-F238E27FC236}">
                <a16:creationId xmlns:a16="http://schemas.microsoft.com/office/drawing/2014/main" id="{07535760-ABD6-5B17-83C0-45D6E3AAAC4D}"/>
              </a:ext>
            </a:extLst>
          </p:cNvPr>
          <p:cNvPicPr>
            <a:picLocks noChangeAspect="1"/>
          </p:cNvPicPr>
          <p:nvPr/>
        </p:nvPicPr>
        <p:blipFill>
          <a:blip r:embed="rId11"/>
          <a:stretch>
            <a:fillRect/>
          </a:stretch>
        </p:blipFill>
        <p:spPr>
          <a:xfrm>
            <a:off x="8507212" y="4654193"/>
            <a:ext cx="2074691" cy="2074691"/>
          </a:xfrm>
          <a:prstGeom prst="rect">
            <a:avLst/>
          </a:prstGeom>
        </p:spPr>
      </p:pic>
    </p:spTree>
    <p:extLst>
      <p:ext uri="{BB962C8B-B14F-4D97-AF65-F5344CB8AC3E}">
        <p14:creationId xmlns:p14="http://schemas.microsoft.com/office/powerpoint/2010/main" val="2771020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0027-AA8C-9F2F-AF7B-66B4AB498C38}"/>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CONCLUSIONS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0973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white gradient&#10;&#10;Description automatically generated with low confidence">
            <a:extLst>
              <a:ext uri="{FF2B5EF4-FFF2-40B4-BE49-F238E27FC236}">
                <a16:creationId xmlns:a16="http://schemas.microsoft.com/office/drawing/2014/main" id="{182879C6-6E80-FC6C-15F7-730B1E7D7833}"/>
              </a:ext>
            </a:extLst>
          </p:cNvPr>
          <p:cNvPicPr>
            <a:picLocks noChangeAspect="1"/>
          </p:cNvPicPr>
          <p:nvPr/>
        </p:nvPicPr>
        <p:blipFill>
          <a:blip r:embed="rId3"/>
          <a:stretch>
            <a:fillRect/>
          </a:stretch>
        </p:blipFill>
        <p:spPr>
          <a:xfrm>
            <a:off x="0" y="0"/>
            <a:ext cx="6146418" cy="6858000"/>
          </a:xfrm>
          <a:prstGeom prst="rect">
            <a:avLst/>
          </a:prstGeom>
        </p:spPr>
      </p:pic>
      <p:sp>
        <p:nvSpPr>
          <p:cNvPr id="2" name="Title 1">
            <a:extLst>
              <a:ext uri="{FF2B5EF4-FFF2-40B4-BE49-F238E27FC236}">
                <a16:creationId xmlns:a16="http://schemas.microsoft.com/office/drawing/2014/main" id="{46A765E1-65AC-D564-8105-26BC0F0AB2C1}"/>
              </a:ext>
            </a:extLst>
          </p:cNvPr>
          <p:cNvSpPr txBox="1">
            <a:spLocks/>
          </p:cNvSpPr>
          <p:nvPr/>
        </p:nvSpPr>
        <p:spPr>
          <a:xfrm>
            <a:off x="3481892" y="-121301"/>
            <a:ext cx="5228216"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CONCLUSIONS</a:t>
            </a:r>
            <a:endParaRPr lang="bg-BG" sz="4800" dirty="0">
              <a:latin typeface="Calibri" panose="020F0502020204030204" pitchFamily="34" charset="0"/>
              <a:cs typeface="Calibri" panose="020F0502020204030204" pitchFamily="34" charset="0"/>
            </a:endParaRPr>
          </a:p>
        </p:txBody>
      </p:sp>
      <p:pic>
        <p:nvPicPr>
          <p:cNvPr id="3" name="Graphic 2" descr="Checkbox Crossed with solid fill">
            <a:extLst>
              <a:ext uri="{FF2B5EF4-FFF2-40B4-BE49-F238E27FC236}">
                <a16:creationId xmlns:a16="http://schemas.microsoft.com/office/drawing/2014/main" id="{D8691775-6DFE-D611-85EE-2D58555EF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214407"/>
            <a:ext cx="373073" cy="373073"/>
          </a:xfrm>
          <a:prstGeom prst="rect">
            <a:avLst/>
          </a:prstGeom>
        </p:spPr>
      </p:pic>
      <p:pic>
        <p:nvPicPr>
          <p:cNvPr id="4" name="Graphic 3" descr="Checkbox Ticked with solid fill">
            <a:extLst>
              <a:ext uri="{FF2B5EF4-FFF2-40B4-BE49-F238E27FC236}">
                <a16:creationId xmlns:a16="http://schemas.microsoft.com/office/drawing/2014/main" id="{B9983148-156C-5028-F028-CEF94486B4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34465"/>
            <a:ext cx="373073" cy="373073"/>
          </a:xfrm>
          <a:prstGeom prst="rect">
            <a:avLst/>
          </a:prstGeom>
        </p:spPr>
      </p:pic>
      <p:pic>
        <p:nvPicPr>
          <p:cNvPr id="5" name="Picture 4">
            <a:extLst>
              <a:ext uri="{FF2B5EF4-FFF2-40B4-BE49-F238E27FC236}">
                <a16:creationId xmlns:a16="http://schemas.microsoft.com/office/drawing/2014/main" id="{99B9F46A-E283-8CF5-51FE-FC8EB6A06D33}"/>
              </a:ext>
            </a:extLst>
          </p:cNvPr>
          <p:cNvPicPr>
            <a:picLocks noChangeAspect="1"/>
          </p:cNvPicPr>
          <p:nvPr/>
        </p:nvPicPr>
        <p:blipFill>
          <a:blip r:embed="rId8"/>
          <a:stretch>
            <a:fillRect/>
          </a:stretch>
        </p:blipFill>
        <p:spPr>
          <a:xfrm>
            <a:off x="11326941" y="0"/>
            <a:ext cx="865059" cy="866981"/>
          </a:xfrm>
          <a:prstGeom prst="rect">
            <a:avLst/>
          </a:prstGeom>
        </p:spPr>
      </p:pic>
      <p:sp>
        <p:nvSpPr>
          <p:cNvPr id="6" name="Inhaltsplatzhalter 6">
            <a:extLst>
              <a:ext uri="{FF2B5EF4-FFF2-40B4-BE49-F238E27FC236}">
                <a16:creationId xmlns:a16="http://schemas.microsoft.com/office/drawing/2014/main" id="{E11100F0-BEC1-11E5-FC63-A9623A6166AF}"/>
              </a:ext>
            </a:extLst>
          </p:cNvPr>
          <p:cNvSpPr txBox="1">
            <a:spLocks/>
          </p:cNvSpPr>
          <p:nvPr/>
        </p:nvSpPr>
        <p:spPr>
          <a:xfrm>
            <a:off x="72346" y="799207"/>
            <a:ext cx="6501838" cy="593481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dirty="0">
                <a:solidFill>
                  <a:schemeClr val="tx1">
                    <a:lumMod val="95000"/>
                  </a:schemeClr>
                </a:solidFill>
                <a:latin typeface="Calibri" panose="020F0502020204030204" pitchFamily="34" charset="0"/>
                <a:cs typeface="Calibri" panose="020F0502020204030204" pitchFamily="34" charset="0"/>
              </a:rPr>
              <a:t>Nowadays, when hybrid working is more widespread than before, having a common, simple medium of communication such as an </a:t>
            </a:r>
            <a:r>
              <a:rPr lang="en-GB" sz="1800" b="1" dirty="0" err="1">
                <a:solidFill>
                  <a:schemeClr val="tx1">
                    <a:lumMod val="95000"/>
                  </a:schemeClr>
                </a:solidFill>
                <a:latin typeface="Calibri" panose="020F0502020204030204" pitchFamily="34" charset="0"/>
                <a:cs typeface="Calibri" panose="020F0502020204030204" pitchFamily="34" charset="0"/>
              </a:rPr>
              <a:t>OpenAPI</a:t>
            </a:r>
            <a:r>
              <a:rPr lang="en-GB" sz="1800" b="1" dirty="0">
                <a:solidFill>
                  <a:schemeClr val="tx1">
                    <a:lumMod val="95000"/>
                  </a:schemeClr>
                </a:solidFill>
                <a:latin typeface="Calibri" panose="020F0502020204030204" pitchFamily="34" charset="0"/>
                <a:cs typeface="Calibri" panose="020F0502020204030204" pitchFamily="34" charset="0"/>
              </a:rPr>
              <a:t> spec document is indispensable in meeting your requirements when building APIs.</a:t>
            </a:r>
          </a:p>
          <a:p>
            <a:r>
              <a:rPr lang="en-GB" sz="1800" b="1" dirty="0">
                <a:solidFill>
                  <a:schemeClr val="tx1">
                    <a:lumMod val="95000"/>
                  </a:schemeClr>
                </a:solidFill>
                <a:latin typeface="Calibri" panose="020F0502020204030204" pitchFamily="34" charset="0"/>
                <a:cs typeface="Calibri" panose="020F0502020204030204" pitchFamily="34" charset="0"/>
              </a:rPr>
              <a:t>Things get</a:t>
            </a:r>
            <a:r>
              <a:rPr lang="bg-BG" sz="1800" b="1" dirty="0">
                <a:solidFill>
                  <a:schemeClr val="tx1">
                    <a:lumMod val="95000"/>
                  </a:schemeClr>
                </a:solidFill>
                <a:latin typeface="Calibri" panose="020F0502020204030204" pitchFamily="34" charset="0"/>
                <a:cs typeface="Calibri" panose="020F0502020204030204" pitchFamily="34" charset="0"/>
              </a:rPr>
              <a:t> </a:t>
            </a:r>
            <a:r>
              <a:rPr lang="en-GB" sz="1800" b="1" dirty="0">
                <a:solidFill>
                  <a:schemeClr val="tx1">
                    <a:lumMod val="95000"/>
                  </a:schemeClr>
                </a:solidFill>
                <a:latin typeface="Calibri" panose="020F0502020204030204" pitchFamily="34" charset="0"/>
                <a:cs typeface="Calibri" panose="020F0502020204030204" pitchFamily="34" charset="0"/>
              </a:rPr>
              <a:t>even more exciting when this so-called document can:</a:t>
            </a:r>
            <a:endParaRPr lang="de-DE" sz="1800" b="1" dirty="0">
              <a:solidFill>
                <a:schemeClr val="tx1">
                  <a:lumMod val="95000"/>
                </a:schemeClr>
              </a:solidFill>
              <a:latin typeface="Calibri" panose="020F0502020204030204" pitchFamily="34" charset="0"/>
              <a:cs typeface="Calibri" panose="020F0502020204030204" pitchFamily="34" charset="0"/>
            </a:endParaRPr>
          </a:p>
          <a:p>
            <a:pPr lvl="2"/>
            <a:endParaRPr lang="en-GB"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en-GB" sz="1800" b="1" dirty="0">
                <a:solidFill>
                  <a:schemeClr val="tx1">
                    <a:lumMod val="95000"/>
                  </a:schemeClr>
                </a:solidFill>
                <a:latin typeface="Calibri" panose="020F0502020204030204" pitchFamily="34" charset="0"/>
                <a:cs typeface="Calibri" panose="020F0502020204030204" pitchFamily="34" charset="0"/>
              </a:rPr>
              <a:t>Serve as a contract</a:t>
            </a:r>
          </a:p>
          <a:p>
            <a:pPr marL="285750" lvl="2" indent="-285750">
              <a:buClr>
                <a:schemeClr val="tx1"/>
              </a:buClr>
              <a:buFont typeface="Arial" panose="020B0604020202020204" pitchFamily="34" charset="0"/>
              <a:buChar char="•"/>
            </a:pPr>
            <a:endParaRPr lang="en-GB"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a:solidFill>
                  <a:schemeClr val="tx1">
                    <a:lumMod val="95000"/>
                  </a:schemeClr>
                </a:solidFill>
                <a:latin typeface="Calibri" panose="020F0502020204030204" pitchFamily="34" charset="0"/>
                <a:cs typeface="Calibri" panose="020F0502020204030204" pitchFamily="34" charset="0"/>
              </a:rPr>
              <a:t>Generate </a:t>
            </a:r>
            <a:r>
              <a:rPr lang="de-DE" sz="1800" b="1" dirty="0" err="1">
                <a:solidFill>
                  <a:schemeClr val="tx1">
                    <a:lumMod val="95000"/>
                  </a:schemeClr>
                </a:solidFill>
                <a:latin typeface="Calibri" panose="020F0502020204030204" pitchFamily="34" charset="0"/>
                <a:cs typeface="Calibri" panose="020F0502020204030204" pitchFamily="34" charset="0"/>
              </a:rPr>
              <a:t>clients</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servers</a:t>
            </a:r>
            <a:r>
              <a:rPr lang="de-DE" sz="1800" b="1" dirty="0">
                <a:solidFill>
                  <a:schemeClr val="tx1">
                    <a:lumMod val="95000"/>
                  </a:schemeClr>
                </a:solidFill>
                <a:latin typeface="Calibri" panose="020F0502020204030204" pitchFamily="34" charset="0"/>
                <a:cs typeface="Calibri" panose="020F0502020204030204" pitchFamily="34" charset="0"/>
              </a:rPr>
              <a:t>, and </a:t>
            </a:r>
            <a:r>
              <a:rPr lang="de-DE" sz="1800" b="1" dirty="0" err="1">
                <a:solidFill>
                  <a:schemeClr val="tx1">
                    <a:lumMod val="95000"/>
                  </a:schemeClr>
                </a:solidFill>
                <a:latin typeface="Calibri" panose="020F0502020204030204" pitchFamily="34" charset="0"/>
                <a:cs typeface="Calibri" panose="020F0502020204030204" pitchFamily="34" charset="0"/>
              </a:rPr>
              <a:t>documentation</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a:solidFill>
                  <a:schemeClr val="tx1">
                    <a:lumMod val="95000"/>
                  </a:schemeClr>
                </a:solidFill>
                <a:latin typeface="Calibri" panose="020F0502020204030204" pitchFamily="34" charset="0"/>
                <a:cs typeface="Calibri" panose="020F0502020204030204" pitchFamily="34" charset="0"/>
              </a:rPr>
              <a:t>Put </a:t>
            </a:r>
            <a:r>
              <a:rPr lang="de-DE" sz="1800" b="1" dirty="0" err="1">
                <a:solidFill>
                  <a:schemeClr val="tx1">
                    <a:lumMod val="95000"/>
                  </a:schemeClr>
                </a:solidFill>
                <a:latin typeface="Calibri" panose="020F0502020204030204" pitchFamily="34" charset="0"/>
                <a:cs typeface="Calibri" panose="020F0502020204030204" pitchFamily="34" charset="0"/>
              </a:rPr>
              <a:t>your</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developers</a:t>
            </a:r>
            <a:r>
              <a:rPr lang="de-DE" sz="1800" b="1" dirty="0">
                <a:solidFill>
                  <a:schemeClr val="tx1">
                    <a:lumMod val="95000"/>
                  </a:schemeClr>
                </a:solidFill>
                <a:latin typeface="Calibri" panose="020F0502020204030204" pitchFamily="34" charset="0"/>
                <a:cs typeface="Calibri" panose="020F0502020204030204" pitchFamily="34" charset="0"/>
              </a:rPr>
              <a:t> and </a:t>
            </a:r>
            <a:r>
              <a:rPr lang="de-DE" sz="1800" b="1" dirty="0" err="1">
                <a:solidFill>
                  <a:schemeClr val="tx1">
                    <a:lumMod val="95000"/>
                  </a:schemeClr>
                </a:solidFill>
                <a:latin typeface="Calibri" panose="020F0502020204030204" pitchFamily="34" charset="0"/>
                <a:cs typeface="Calibri" panose="020F0502020204030204" pitchFamily="34" charset="0"/>
              </a:rPr>
              <a:t>client</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first</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Have</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Automatic</a:t>
            </a:r>
            <a:r>
              <a:rPr lang="de-DE" sz="1800" b="1" dirty="0">
                <a:solidFill>
                  <a:schemeClr val="tx1">
                    <a:lumMod val="95000"/>
                  </a:schemeClr>
                </a:solidFill>
                <a:latin typeface="Calibri" panose="020F0502020204030204" pitchFamily="34" charset="0"/>
                <a:cs typeface="Calibri" panose="020F0502020204030204" pitchFamily="34" charset="0"/>
              </a:rPr>
              <a:t>, Fail-fast, API Validation </a:t>
            </a:r>
            <a:r>
              <a:rPr lang="de-DE" sz="1800" b="1" dirty="0" err="1">
                <a:solidFill>
                  <a:schemeClr val="tx1">
                    <a:lumMod val="95000"/>
                  </a:schemeClr>
                </a:solidFill>
                <a:latin typeface="Calibri" panose="020F0502020204030204" pitchFamily="34" charset="0"/>
                <a:cs typeface="Calibri" panose="020F0502020204030204" pitchFamily="34" charset="0"/>
              </a:rPr>
              <a:t>tests</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0" lvl="2">
              <a:buClr>
                <a:schemeClr val="tx1"/>
              </a:buCl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Is</a:t>
            </a:r>
            <a:r>
              <a:rPr lang="de-DE" sz="1800" b="1" dirty="0">
                <a:solidFill>
                  <a:schemeClr val="tx1">
                    <a:lumMod val="95000"/>
                  </a:schemeClr>
                </a:solidFill>
                <a:latin typeface="Calibri" panose="020F0502020204030204" pitchFamily="34" charset="0"/>
                <a:cs typeface="Calibri" panose="020F0502020204030204" pitchFamily="34" charset="0"/>
              </a:rPr>
              <a:t> Cross-</a:t>
            </a:r>
            <a:r>
              <a:rPr lang="de-DE" sz="1800" b="1" dirty="0" err="1">
                <a:solidFill>
                  <a:schemeClr val="tx1">
                    <a:lumMod val="95000"/>
                  </a:schemeClr>
                </a:solidFill>
                <a:latin typeface="Calibri" panose="020F0502020204030204" pitchFamily="34" charset="0"/>
                <a:cs typeface="Calibri" panose="020F0502020204030204" pitchFamily="34" charset="0"/>
              </a:rPr>
              <a:t>Platform</a:t>
            </a:r>
            <a:r>
              <a:rPr lang="de-DE" sz="1800" b="1" dirty="0">
                <a:solidFill>
                  <a:schemeClr val="tx1">
                    <a:lumMod val="95000"/>
                  </a:schemeClr>
                </a:solidFill>
                <a:latin typeface="Calibri" panose="020F0502020204030204" pitchFamily="34" charset="0"/>
                <a:cs typeface="Calibri" panose="020F0502020204030204" pitchFamily="34" charset="0"/>
              </a:rPr>
              <a:t> and Language </a:t>
            </a:r>
            <a:r>
              <a:rPr lang="de-DE" sz="1800" b="1" dirty="0" err="1">
                <a:solidFill>
                  <a:schemeClr val="tx1">
                    <a:lumMod val="95000"/>
                  </a:schemeClr>
                </a:solidFill>
                <a:latin typeface="Calibri" panose="020F0502020204030204" pitchFamily="34" charset="0"/>
                <a:cs typeface="Calibri" panose="020F0502020204030204" pitchFamily="34" charset="0"/>
              </a:rPr>
              <a:t>Agnostic</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Is</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both</a:t>
            </a:r>
            <a:r>
              <a:rPr lang="de-DE" sz="1800" b="1" dirty="0">
                <a:solidFill>
                  <a:schemeClr val="tx1">
                    <a:lumMod val="95000"/>
                  </a:schemeClr>
                </a:solidFill>
                <a:latin typeface="Calibri" panose="020F0502020204030204" pitchFamily="34" charset="0"/>
                <a:cs typeface="Calibri" panose="020F0502020204030204" pitchFamily="34" charset="0"/>
              </a:rPr>
              <a:t> human and </a:t>
            </a:r>
            <a:r>
              <a:rPr lang="de-DE" sz="1800" b="1" dirty="0" err="1">
                <a:solidFill>
                  <a:schemeClr val="tx1">
                    <a:lumMod val="95000"/>
                  </a:schemeClr>
                </a:solidFill>
                <a:latin typeface="Calibri" panose="020F0502020204030204" pitchFamily="34" charset="0"/>
                <a:cs typeface="Calibri" panose="020F0502020204030204" pitchFamily="34" charset="0"/>
              </a:rPr>
              <a:t>machine</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readable</a:t>
            </a:r>
            <a:r>
              <a:rPr lang="de-DE" sz="1800" b="1" dirty="0">
                <a:solidFill>
                  <a:schemeClr val="tx1">
                    <a:lumMod val="95000"/>
                  </a:schemeClr>
                </a:solidFill>
                <a:latin typeface="Calibri" panose="020F0502020204030204" pitchFamily="34" charset="0"/>
                <a:cs typeface="Calibri" panose="020F0502020204030204" pitchFamily="34" charset="0"/>
              </a:rPr>
              <a:t> in YAML </a:t>
            </a:r>
            <a:r>
              <a:rPr lang="de-DE" sz="1800" b="1" dirty="0" err="1">
                <a:solidFill>
                  <a:schemeClr val="tx1">
                    <a:lumMod val="95000"/>
                  </a:schemeClr>
                </a:solidFill>
                <a:latin typeface="Calibri" panose="020F0502020204030204" pitchFamily="34" charset="0"/>
                <a:cs typeface="Calibri" panose="020F0502020204030204" pitchFamily="34" charset="0"/>
              </a:rPr>
              <a:t>or</a:t>
            </a:r>
            <a:r>
              <a:rPr lang="de-DE" sz="1800" b="1" dirty="0">
                <a:solidFill>
                  <a:schemeClr val="tx1">
                    <a:lumMod val="95000"/>
                  </a:schemeClr>
                </a:solidFill>
                <a:latin typeface="Calibri" panose="020F0502020204030204" pitchFamily="34" charset="0"/>
                <a:cs typeface="Calibri" panose="020F0502020204030204" pitchFamily="34" charset="0"/>
              </a:rPr>
              <a:t> JSON</a:t>
            </a: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a:solidFill>
                  <a:schemeClr val="tx1">
                    <a:lumMod val="95000"/>
                  </a:schemeClr>
                </a:solidFill>
                <a:latin typeface="Calibri" panose="020F0502020204030204" pitchFamily="34" charset="0"/>
                <a:cs typeface="Calibri" panose="020F0502020204030204" pitchFamily="34" charset="0"/>
              </a:rPr>
              <a:t>Speeds </a:t>
            </a:r>
            <a:r>
              <a:rPr lang="de-DE" sz="1800" b="1" dirty="0" err="1">
                <a:solidFill>
                  <a:schemeClr val="tx1">
                    <a:lumMod val="95000"/>
                  </a:schemeClr>
                </a:solidFill>
                <a:latin typeface="Calibri" panose="020F0502020204030204" pitchFamily="34" charset="0"/>
                <a:cs typeface="Calibri" panose="020F0502020204030204" pitchFamily="34" charset="0"/>
              </a:rPr>
              <a:t>up</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development</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Reduces</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costs</a:t>
            </a:r>
            <a:endParaRPr lang="de-DE" sz="1800" b="1" dirty="0">
              <a:solidFill>
                <a:schemeClr val="tx1">
                  <a:lumMod val="95000"/>
                </a:schemeClr>
              </a:solidFill>
              <a:latin typeface="Calibri" panose="020F0502020204030204" pitchFamily="34" charset="0"/>
              <a:cs typeface="Calibri" panose="020F0502020204030204" pitchFamily="34" charset="0"/>
            </a:endParaRPr>
          </a:p>
          <a:p>
            <a:pPr lvl="2"/>
            <a:endParaRPr lang="de-DE" sz="1800" b="1" dirty="0">
              <a:solidFill>
                <a:schemeClr val="tx1">
                  <a:lumMod val="95000"/>
                </a:schemeClr>
              </a:solidFill>
              <a:latin typeface="Calibri" panose="020F0502020204030204" pitchFamily="34" charset="0"/>
              <a:cs typeface="Calibri" panose="020F0502020204030204" pitchFamily="34" charset="0"/>
            </a:endParaRPr>
          </a:p>
        </p:txBody>
      </p:sp>
      <p:sp>
        <p:nvSpPr>
          <p:cNvPr id="7" name="Textplatzhalter 8">
            <a:extLst>
              <a:ext uri="{FF2B5EF4-FFF2-40B4-BE49-F238E27FC236}">
                <a16:creationId xmlns:a16="http://schemas.microsoft.com/office/drawing/2014/main" id="{4C0927A3-DCD4-4559-7603-2B1D1244A2F3}"/>
              </a:ext>
            </a:extLst>
          </p:cNvPr>
          <p:cNvSpPr txBox="1">
            <a:spLocks/>
          </p:cNvSpPr>
          <p:nvPr/>
        </p:nvSpPr>
        <p:spPr bwMode="gray">
          <a:xfrm>
            <a:off x="6377391" y="799207"/>
            <a:ext cx="5735840" cy="5934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latin typeface="Calibri" panose="020F0502020204030204" pitchFamily="34" charset="0"/>
                <a:cs typeface="Calibri" panose="020F0502020204030204" pitchFamily="34" charset="0"/>
              </a:rPr>
              <a:t>Things we have to keep in mind:</a:t>
            </a:r>
          </a:p>
          <a:p>
            <a:r>
              <a:rPr lang="en-GB" sz="1800" b="1" dirty="0">
                <a:latin typeface="Calibri" panose="020F0502020204030204" pitchFamily="34" charset="0"/>
                <a:cs typeface="Calibri" panose="020F0502020204030204" pitchFamily="34" charset="0"/>
              </a:rPr>
              <a:t>Even when you start with API-first writing a spec file first before writing any code, and then you generate the code, you eventually end up generating the spec from the code. This happens because over time when the code base matures it grows and evolves in different ways and often manipulating the spec manually becomes difficult, tedious and time-consuming. Moving to code-to-spec generation is the natural progression of an API First project in it's lifecycle.</a:t>
            </a:r>
          </a:p>
          <a:p>
            <a:r>
              <a:rPr lang="en-GB" sz="1800" b="1" dirty="0">
                <a:latin typeface="Calibri" panose="020F0502020204030204" pitchFamily="34" charset="0"/>
                <a:cs typeface="Calibri" panose="020F0502020204030204" pitchFamily="34" charset="0"/>
              </a:rPr>
              <a:t>The </a:t>
            </a:r>
            <a:r>
              <a:rPr lang="en-GB" sz="1800" b="1" dirty="0" err="1">
                <a:latin typeface="Calibri" panose="020F0502020204030204" pitchFamily="34" charset="0"/>
                <a:cs typeface="Calibri" panose="020F0502020204030204" pitchFamily="34" charset="0"/>
              </a:rPr>
              <a:t>OpenAPI</a:t>
            </a:r>
            <a:r>
              <a:rPr lang="en-GB" sz="1800" b="1" dirty="0">
                <a:latin typeface="Calibri" panose="020F0502020204030204" pitchFamily="34" charset="0"/>
                <a:cs typeface="Calibri" panose="020F0502020204030204" pitchFamily="34" charset="0"/>
              </a:rPr>
              <a:t> tools are getting better, but still need more development, at least when it comes to Java.</a:t>
            </a:r>
          </a:p>
          <a:p>
            <a:r>
              <a:rPr lang="en-GB" sz="1800" b="1" dirty="0">
                <a:latin typeface="Calibri" panose="020F0502020204030204" pitchFamily="34" charset="0"/>
                <a:cs typeface="Calibri" panose="020F0502020204030204" pitchFamily="34" charset="0"/>
              </a:rPr>
              <a:t>They work for simple use cases, but become unusable for more complex scenarios.</a:t>
            </a:r>
          </a:p>
          <a:p>
            <a:r>
              <a:rPr lang="en-GB" sz="1800" b="1" dirty="0">
                <a:latin typeface="Calibri" panose="020F0502020204030204" pitchFamily="34" charset="0"/>
                <a:cs typeface="Calibri" panose="020F0502020204030204" pitchFamily="34" charset="0"/>
              </a:rPr>
              <a:t>A lot of them have vulnerabilities or compatibility issues due to lack of maintenance.</a:t>
            </a:r>
            <a:endParaRPr lang="en-GB" sz="1800" b="1" dirty="0">
              <a:solidFill>
                <a:schemeClr val="bg1"/>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Most of them are open source, so any contributions from the community are welcome for the greater good.</a:t>
            </a:r>
          </a:p>
          <a:p>
            <a:r>
              <a:rPr lang="en-GB" sz="1800" b="1" dirty="0">
                <a:latin typeface="Calibri" panose="020F0502020204030204" pitchFamily="34" charset="0"/>
                <a:cs typeface="Calibri" panose="020F0502020204030204" pitchFamily="34" charset="0"/>
              </a:rPr>
              <a:t>Try not to mix REST standards like Spring REST and JAX-RS in the same codebase…</a:t>
            </a:r>
          </a:p>
        </p:txBody>
      </p:sp>
    </p:spTree>
    <p:extLst>
      <p:ext uri="{BB962C8B-B14F-4D97-AF65-F5344CB8AC3E}">
        <p14:creationId xmlns:p14="http://schemas.microsoft.com/office/powerpoint/2010/main" val="40655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 calcmode="lin" valueType="num">
                                      <p:cBhvr additive="base">
                                        <p:cTn id="17" dur="3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3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 calcmode="lin" valueType="num">
                                      <p:cBhvr additive="base">
                                        <p:cTn id="29" dur="3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 calcmode="lin" valueType="num">
                                      <p:cBhvr additive="base">
                                        <p:cTn id="35" dur="3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36" dur="3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 calcmode="lin" valueType="num">
                                      <p:cBhvr additive="base">
                                        <p:cTn id="41" dur="3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6">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anim calcmode="lin" valueType="num">
                                      <p:cBhvr additive="base">
                                        <p:cTn id="47" dur="300" fill="hold"/>
                                        <p:tgtEl>
                                          <p:spTgt spid="6">
                                            <p:txEl>
                                              <p:pRg st="13" end="13"/>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6">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xEl>
                                              <p:pRg st="15" end="15"/>
                                            </p:txEl>
                                          </p:spTgt>
                                        </p:tgtEl>
                                        <p:attrNameLst>
                                          <p:attrName>style.visibility</p:attrName>
                                        </p:attrNameLst>
                                      </p:cBhvr>
                                      <p:to>
                                        <p:strVal val="visible"/>
                                      </p:to>
                                    </p:set>
                                    <p:anim calcmode="lin" valueType="num">
                                      <p:cBhvr additive="base">
                                        <p:cTn id="53" dur="300" fill="hold"/>
                                        <p:tgtEl>
                                          <p:spTgt spid="6">
                                            <p:txEl>
                                              <p:pRg st="15" end="15"/>
                                            </p:txEl>
                                          </p:spTgt>
                                        </p:tgtEl>
                                        <p:attrNameLst>
                                          <p:attrName>ppt_x</p:attrName>
                                        </p:attrNameLst>
                                      </p:cBhvr>
                                      <p:tavLst>
                                        <p:tav tm="0">
                                          <p:val>
                                            <p:strVal val="0-#ppt_w/2"/>
                                          </p:val>
                                        </p:tav>
                                        <p:tav tm="100000">
                                          <p:val>
                                            <p:strVal val="#ppt_x"/>
                                          </p:val>
                                        </p:tav>
                                      </p:tavLst>
                                    </p:anim>
                                    <p:anim calcmode="lin" valueType="num">
                                      <p:cBhvr additive="base">
                                        <p:cTn id="54" dur="300" fill="hold"/>
                                        <p:tgtEl>
                                          <p:spTgt spid="6">
                                            <p:txEl>
                                              <p:pRg st="15" end="15"/>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17" end="17"/>
                                            </p:txEl>
                                          </p:spTgt>
                                        </p:tgtEl>
                                        <p:attrNameLst>
                                          <p:attrName>style.visibility</p:attrName>
                                        </p:attrNameLst>
                                      </p:cBhvr>
                                      <p:to>
                                        <p:strVal val="visible"/>
                                      </p:to>
                                    </p:set>
                                    <p:anim calcmode="lin" valueType="num">
                                      <p:cBhvr additive="base">
                                        <p:cTn id="59" dur="300" fill="hold"/>
                                        <p:tgtEl>
                                          <p:spTgt spid="6">
                                            <p:txEl>
                                              <p:pRg st="17" end="17"/>
                                            </p:txEl>
                                          </p:spTgt>
                                        </p:tgtEl>
                                        <p:attrNameLst>
                                          <p:attrName>ppt_x</p:attrName>
                                        </p:attrNameLst>
                                      </p:cBhvr>
                                      <p:tavLst>
                                        <p:tav tm="0">
                                          <p:val>
                                            <p:strVal val="0-#ppt_w/2"/>
                                          </p:val>
                                        </p:tav>
                                        <p:tav tm="100000">
                                          <p:val>
                                            <p:strVal val="#ppt_x"/>
                                          </p:val>
                                        </p:tav>
                                      </p:tavLst>
                                    </p:anim>
                                    <p:anim calcmode="lin" valueType="num">
                                      <p:cBhvr additive="base">
                                        <p:cTn id="60" dur="300" fill="hold"/>
                                        <p:tgtEl>
                                          <p:spTgt spid="6">
                                            <p:txEl>
                                              <p:pRg st="17" end="17"/>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7">
                                            <p:txEl>
                                              <p:pRg st="0" end="0"/>
                                            </p:txEl>
                                          </p:spTgt>
                                        </p:tgtEl>
                                        <p:attrNameLst>
                                          <p:attrName>style.visibility</p:attrName>
                                        </p:attrNameLst>
                                      </p:cBhvr>
                                      <p:to>
                                        <p:strVal val="visible"/>
                                      </p:to>
                                    </p:set>
                                    <p:anim calcmode="lin" valueType="num">
                                      <p:cBhvr additive="base">
                                        <p:cTn id="65"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66"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anim calcmode="lin" valueType="num">
                                      <p:cBhvr additive="base">
                                        <p:cTn id="7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7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 calcmode="lin" valueType="num">
                                      <p:cBhvr additive="base">
                                        <p:cTn id="7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7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7">
                                            <p:txEl>
                                              <p:pRg st="3" end="3"/>
                                            </p:txEl>
                                          </p:spTgt>
                                        </p:tgtEl>
                                        <p:attrNameLst>
                                          <p:attrName>style.visibility</p:attrName>
                                        </p:attrNameLst>
                                      </p:cBhvr>
                                      <p:to>
                                        <p:strVal val="visible"/>
                                      </p:to>
                                    </p:set>
                                    <p:anim calcmode="lin" valueType="num">
                                      <p:cBhvr additive="base">
                                        <p:cTn id="8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8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7">
                                            <p:txEl>
                                              <p:pRg st="4" end="4"/>
                                            </p:txEl>
                                          </p:spTgt>
                                        </p:tgtEl>
                                        <p:attrNameLst>
                                          <p:attrName>style.visibility</p:attrName>
                                        </p:attrNameLst>
                                      </p:cBhvr>
                                      <p:to>
                                        <p:strVal val="visible"/>
                                      </p:to>
                                    </p:set>
                                    <p:anim calcmode="lin" valueType="num">
                                      <p:cBhvr additive="base">
                                        <p:cTn id="8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9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nodeType="clickEffect">
                                  <p:stCondLst>
                                    <p:cond delay="0"/>
                                  </p:stCondLst>
                                  <p:childTnLst>
                                    <p:set>
                                      <p:cBhvr>
                                        <p:cTn id="94" dur="1" fill="hold">
                                          <p:stCondLst>
                                            <p:cond delay="0"/>
                                          </p:stCondLst>
                                        </p:cTn>
                                        <p:tgtEl>
                                          <p:spTgt spid="7">
                                            <p:txEl>
                                              <p:pRg st="5" end="5"/>
                                            </p:txEl>
                                          </p:spTgt>
                                        </p:tgtEl>
                                        <p:attrNameLst>
                                          <p:attrName>style.visibility</p:attrName>
                                        </p:attrNameLst>
                                      </p:cBhvr>
                                      <p:to>
                                        <p:strVal val="visible"/>
                                      </p:to>
                                    </p:set>
                                    <p:anim calcmode="lin" valueType="num">
                                      <p:cBhvr additive="base">
                                        <p:cTn id="9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9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nodeType="clickEffect">
                                  <p:stCondLst>
                                    <p:cond delay="0"/>
                                  </p:stCondLst>
                                  <p:childTnLst>
                                    <p:set>
                                      <p:cBhvr>
                                        <p:cTn id="100" dur="1" fill="hold">
                                          <p:stCondLst>
                                            <p:cond delay="0"/>
                                          </p:stCondLst>
                                        </p:cTn>
                                        <p:tgtEl>
                                          <p:spTgt spid="7">
                                            <p:txEl>
                                              <p:pRg st="6" end="6"/>
                                            </p:txEl>
                                          </p:spTgt>
                                        </p:tgtEl>
                                        <p:attrNameLst>
                                          <p:attrName>style.visibility</p:attrName>
                                        </p:attrNameLst>
                                      </p:cBhvr>
                                      <p:to>
                                        <p:strVal val="visible"/>
                                      </p:to>
                                    </p:set>
                                    <p:anim calcmode="lin" valueType="num">
                                      <p:cBhvr additive="base">
                                        <p:cTn id="10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10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232E308C-DAF5-F049-BEE3-0B791CDA3D63}"/>
              </a:ext>
            </a:extLst>
          </p:cNvPr>
          <p:cNvGrpSpPr/>
          <p:nvPr/>
        </p:nvGrpSpPr>
        <p:grpSpPr>
          <a:xfrm>
            <a:off x="3425904" y="1195195"/>
            <a:ext cx="5168773" cy="4198546"/>
            <a:chOff x="3425904" y="1195195"/>
            <a:chExt cx="5168773" cy="4198546"/>
          </a:xfrm>
        </p:grpSpPr>
        <p:sp>
          <p:nvSpPr>
            <p:cNvPr id="33" name="Oval 32">
              <a:extLst>
                <a:ext uri="{FF2B5EF4-FFF2-40B4-BE49-F238E27FC236}">
                  <a16:creationId xmlns:a16="http://schemas.microsoft.com/office/drawing/2014/main" id="{8A7F6CE7-AF36-ECC4-FAE3-E7776561FFBB}"/>
                </a:ext>
              </a:extLst>
            </p:cNvPr>
            <p:cNvSpPr/>
            <p:nvPr/>
          </p:nvSpPr>
          <p:spPr>
            <a:xfrm>
              <a:off x="6159898" y="2013438"/>
              <a:ext cx="2048965" cy="1984657"/>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4" name="Picture 33">
              <a:extLst>
                <a:ext uri="{FF2B5EF4-FFF2-40B4-BE49-F238E27FC236}">
                  <a16:creationId xmlns:a16="http://schemas.microsoft.com/office/drawing/2014/main" id="{705391A3-BC8F-E906-1DC9-A029654090CE}"/>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35" name="Oval 34">
              <a:extLst>
                <a:ext uri="{FF2B5EF4-FFF2-40B4-BE49-F238E27FC236}">
                  <a16:creationId xmlns:a16="http://schemas.microsoft.com/office/drawing/2014/main" id="{1D8BBE30-ECA6-9FC8-FF1C-DD6D2EE1E897}"/>
                </a:ext>
              </a:extLst>
            </p:cNvPr>
            <p:cNvSpPr/>
            <p:nvPr/>
          </p:nvSpPr>
          <p:spPr>
            <a:xfrm>
              <a:off x="3816394" y="3533711"/>
              <a:ext cx="1116091" cy="1081501"/>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6" name="Picture 35" descr="Shape&#10;&#10;Description automatically generated with low confidence">
              <a:extLst>
                <a:ext uri="{FF2B5EF4-FFF2-40B4-BE49-F238E27FC236}">
                  <a16:creationId xmlns:a16="http://schemas.microsoft.com/office/drawing/2014/main" id="{1A8154EF-7EE6-1514-473E-D26A7041ECA2}"/>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38" name="TextBox 37">
              <a:extLst>
                <a:ext uri="{FF2B5EF4-FFF2-40B4-BE49-F238E27FC236}">
                  <a16:creationId xmlns:a16="http://schemas.microsoft.com/office/drawing/2014/main" id="{42BAFA9F-CE78-FC56-F8D6-A19863881659}"/>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40" name="Oval 39">
              <a:extLst>
                <a:ext uri="{FF2B5EF4-FFF2-40B4-BE49-F238E27FC236}">
                  <a16:creationId xmlns:a16="http://schemas.microsoft.com/office/drawing/2014/main" id="{6ACC0EE2-E966-C20B-3AD1-9F2271B30AA5}"/>
                </a:ext>
              </a:extLst>
            </p:cNvPr>
            <p:cNvSpPr/>
            <p:nvPr/>
          </p:nvSpPr>
          <p:spPr>
            <a:xfrm>
              <a:off x="5373555" y="3429000"/>
              <a:ext cx="766547" cy="758918"/>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descr="Shape&#10;&#10;Description automatically generated with low confidence">
              <a:extLst>
                <a:ext uri="{FF2B5EF4-FFF2-40B4-BE49-F238E27FC236}">
                  <a16:creationId xmlns:a16="http://schemas.microsoft.com/office/drawing/2014/main" id="{08CB3CBF-DF0E-ADE6-CF85-EAB50FEE42C7}"/>
                </a:ext>
              </a:extLst>
            </p:cNvPr>
            <p:cNvPicPr>
              <a:picLocks noChangeAspect="1"/>
            </p:cNvPicPr>
            <p:nvPr/>
          </p:nvPicPr>
          <p:blipFill>
            <a:blip r:embed="rId4"/>
            <a:stretch>
              <a:fillRect/>
            </a:stretch>
          </p:blipFill>
          <p:spPr>
            <a:xfrm rot="13966987">
              <a:off x="5098234" y="3148964"/>
              <a:ext cx="1288937" cy="1288937"/>
            </a:xfrm>
            <a:prstGeom prst="rect">
              <a:avLst/>
            </a:prstGeom>
          </p:spPr>
        </p:pic>
        <p:sp>
          <p:nvSpPr>
            <p:cNvPr id="42" name="Oval 41">
              <a:extLst>
                <a:ext uri="{FF2B5EF4-FFF2-40B4-BE49-F238E27FC236}">
                  <a16:creationId xmlns:a16="http://schemas.microsoft.com/office/drawing/2014/main" id="{DC62F1C7-0E4D-49F0-70DE-08FFEAB21FE3}"/>
                </a:ext>
              </a:extLst>
            </p:cNvPr>
            <p:cNvSpPr/>
            <p:nvPr/>
          </p:nvSpPr>
          <p:spPr>
            <a:xfrm>
              <a:off x="5123588" y="4442234"/>
              <a:ext cx="499935" cy="523562"/>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45" name="Picture 44" descr="Shape&#10;&#10;Description automatically generated with low confidence">
              <a:extLst>
                <a:ext uri="{FF2B5EF4-FFF2-40B4-BE49-F238E27FC236}">
                  <a16:creationId xmlns:a16="http://schemas.microsoft.com/office/drawing/2014/main" id="{10D0E332-79E9-94EF-BCC7-55513F9F843F}"/>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46" name="TextBox 45">
              <a:extLst>
                <a:ext uri="{FF2B5EF4-FFF2-40B4-BE49-F238E27FC236}">
                  <a16:creationId xmlns:a16="http://schemas.microsoft.com/office/drawing/2014/main" id="{4D339424-E690-ADC9-C2C9-6125D6A211AD}"/>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grpSp>
    </p:spTree>
    <p:extLst>
      <p:ext uri="{BB962C8B-B14F-4D97-AF65-F5344CB8AC3E}">
        <p14:creationId xmlns:p14="http://schemas.microsoft.com/office/powerpoint/2010/main" val="3850324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6B4-B679-253D-771A-F692693A911A}"/>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CLOSING THOUGHTS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206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BDC2-B932-F1C7-D802-F0BBC28C1A9C}"/>
              </a:ext>
            </a:extLst>
          </p:cNvPr>
          <p:cNvSpPr>
            <a:spLocks noGrp="1"/>
          </p:cNvSpPr>
          <p:nvPr>
            <p:ph type="ctrTitle"/>
          </p:nvPr>
        </p:nvSpPr>
        <p:spPr>
          <a:xfrm>
            <a:off x="3488038" y="-33593"/>
            <a:ext cx="6766561" cy="1048183"/>
          </a:xfrm>
        </p:spPr>
        <p:txBody>
          <a:bodyPr anchor="ctr" anchorCtr="0">
            <a:normAutofit/>
          </a:bodyPr>
          <a:lstStyle/>
          <a:p>
            <a:pPr algn="ctr"/>
            <a:r>
              <a:rPr lang="en-US" dirty="0">
                <a:latin typeface="Calibri" panose="020F0502020204030204" pitchFamily="34" charset="0"/>
                <a:cs typeface="Calibri" panose="020F0502020204030204" pitchFamily="34" charset="0"/>
              </a:rPr>
              <a:t>CLOSING THOUGHTS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D280F981-3147-0A84-46DA-0C7F1471BE02}"/>
              </a:ext>
            </a:extLst>
          </p:cNvPr>
          <p:cNvSpPr txBox="1">
            <a:spLocks/>
          </p:cNvSpPr>
          <p:nvPr/>
        </p:nvSpPr>
        <p:spPr bwMode="gray">
          <a:xfrm>
            <a:off x="3973320" y="1783814"/>
            <a:ext cx="5795996" cy="2797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latin typeface="Calibri" panose="020F0502020204030204" pitchFamily="34" charset="0"/>
                <a:cs typeface="Calibri" panose="020F0502020204030204" pitchFamily="34" charset="0"/>
              </a:rPr>
              <a:t>"The handshake seals the </a:t>
            </a:r>
            <a:r>
              <a:rPr lang="en-GB" sz="2000" b="1" i="1" u="sng" dirty="0">
                <a:solidFill>
                  <a:srgbClr val="FFFF00"/>
                </a:solidFill>
                <a:latin typeface="Calibri" panose="020F0502020204030204" pitchFamily="34" charset="0"/>
                <a:cs typeface="Calibri" panose="020F0502020204030204" pitchFamily="34" charset="0"/>
              </a:rPr>
              <a:t>contract</a:t>
            </a:r>
          </a:p>
          <a:p>
            <a:pPr marL="0" indent="0" algn="ctr">
              <a:buNone/>
            </a:pPr>
            <a:r>
              <a:rPr lang="en-GB" sz="2000" dirty="0">
                <a:latin typeface="Calibri" panose="020F0502020204030204" pitchFamily="34" charset="0"/>
                <a:cs typeface="Calibri" panose="020F0502020204030204" pitchFamily="34" charset="0"/>
              </a:rPr>
              <a:t>From the </a:t>
            </a:r>
            <a:r>
              <a:rPr lang="en-GB" sz="2000" b="1" i="1" u="sng" dirty="0">
                <a:solidFill>
                  <a:srgbClr val="FFFF00"/>
                </a:solidFill>
                <a:latin typeface="Calibri" panose="020F0502020204030204" pitchFamily="34" charset="0"/>
                <a:cs typeface="Calibri" panose="020F0502020204030204" pitchFamily="34" charset="0"/>
              </a:rPr>
              <a:t>contract</a:t>
            </a:r>
            <a:r>
              <a:rPr lang="en-GB" sz="2000" dirty="0">
                <a:latin typeface="Calibri" panose="020F0502020204030204" pitchFamily="34" charset="0"/>
                <a:cs typeface="Calibri" panose="020F0502020204030204" pitchFamily="34" charset="0"/>
              </a:rPr>
              <a:t> there’s no turning back</a:t>
            </a:r>
          </a:p>
          <a:p>
            <a:pPr marL="0" indent="0" algn="ctr">
              <a:buNone/>
            </a:pPr>
            <a:r>
              <a:rPr lang="en-GB" sz="2000" dirty="0">
                <a:latin typeface="Calibri" panose="020F0502020204030204" pitchFamily="34" charset="0"/>
                <a:cs typeface="Calibri" panose="020F0502020204030204" pitchFamily="34" charset="0"/>
              </a:rPr>
              <a:t>…</a:t>
            </a:r>
          </a:p>
          <a:p>
            <a:pPr marL="0" indent="0" algn="ctr">
              <a:buNone/>
            </a:pPr>
            <a:r>
              <a:rPr lang="en-GB" sz="2000" dirty="0">
                <a:latin typeface="Calibri" panose="020F0502020204030204" pitchFamily="34" charset="0"/>
                <a:cs typeface="Calibri" panose="020F0502020204030204" pitchFamily="34" charset="0"/>
              </a:rPr>
              <a:t>The holiday was fun-packed</a:t>
            </a:r>
          </a:p>
          <a:p>
            <a:pPr marL="0" indent="0" algn="ctr">
              <a:buNone/>
            </a:pPr>
            <a:r>
              <a:rPr lang="en-GB" sz="2000" b="1" i="1" u="sng" dirty="0">
                <a:solidFill>
                  <a:srgbClr val="FFFF00"/>
                </a:solidFill>
                <a:latin typeface="Calibri" panose="020F0502020204030204" pitchFamily="34" charset="0"/>
                <a:cs typeface="Calibri" panose="020F0502020204030204" pitchFamily="34" charset="0"/>
              </a:rPr>
              <a:t>The contract, still intact</a:t>
            </a:r>
            <a:r>
              <a:rPr lang="en-GB" sz="2000" dirty="0">
                <a:latin typeface="Calibri" panose="020F0502020204030204" pitchFamily="34" charset="0"/>
                <a:cs typeface="Calibri" panose="020F0502020204030204" pitchFamily="34" charset="0"/>
              </a:rPr>
              <a:t>…”</a:t>
            </a:r>
          </a:p>
          <a:p>
            <a:pPr marL="0" indent="0" algn="ctr">
              <a:buNone/>
            </a:pPr>
            <a:endParaRPr lang="en-GB" sz="2000" dirty="0">
              <a:latin typeface="Calibri" panose="020F0502020204030204" pitchFamily="34" charset="0"/>
              <a:cs typeface="Calibri" panose="020F0502020204030204" pitchFamily="34" charset="0"/>
            </a:endParaRPr>
          </a:p>
          <a:p>
            <a:pPr marL="0" indent="0" algn="ctr">
              <a:buNone/>
            </a:pPr>
            <a:endParaRPr lang="en-GB" sz="2000" dirty="0">
              <a:latin typeface="Calibri" panose="020F0502020204030204" pitchFamily="34" charset="0"/>
              <a:cs typeface="Calibri" panose="020F0502020204030204" pitchFamily="34" charset="0"/>
            </a:endParaRPr>
          </a:p>
          <a:p>
            <a:pPr marL="0" indent="0">
              <a:buNone/>
            </a:pPr>
            <a:endParaRPr lang="en-GB"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C4AF681-90E8-16C3-9473-78AA7550ACF5}"/>
              </a:ext>
            </a:extLst>
          </p:cNvPr>
          <p:cNvPicPr>
            <a:picLocks noChangeAspect="1"/>
          </p:cNvPicPr>
          <p:nvPr/>
        </p:nvPicPr>
        <p:blipFill>
          <a:blip r:embed="rId3"/>
          <a:stretch>
            <a:fillRect/>
          </a:stretch>
        </p:blipFill>
        <p:spPr>
          <a:xfrm>
            <a:off x="6093099" y="3910788"/>
            <a:ext cx="1556438" cy="67046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3ABB6DB9-C082-5ECE-C28F-6BEC22F3FFA8}"/>
              </a:ext>
            </a:extLst>
          </p:cNvPr>
          <p:cNvPicPr>
            <a:picLocks noChangeAspect="1"/>
          </p:cNvPicPr>
          <p:nvPr/>
        </p:nvPicPr>
        <p:blipFill>
          <a:blip r:embed="rId4"/>
          <a:stretch>
            <a:fillRect/>
          </a:stretch>
        </p:blipFill>
        <p:spPr>
          <a:xfrm>
            <a:off x="6001999" y="5550542"/>
            <a:ext cx="1738638" cy="1121524"/>
          </a:xfrm>
          <a:prstGeom prst="rect">
            <a:avLst/>
          </a:prstGeom>
        </p:spPr>
      </p:pic>
      <p:pic>
        <p:nvPicPr>
          <p:cNvPr id="6" name="Picture 5">
            <a:extLst>
              <a:ext uri="{FF2B5EF4-FFF2-40B4-BE49-F238E27FC236}">
                <a16:creationId xmlns:a16="http://schemas.microsoft.com/office/drawing/2014/main" id="{87888BBE-714C-79EC-747D-2DB78207C553}"/>
              </a:ext>
            </a:extLst>
          </p:cNvPr>
          <p:cNvPicPr>
            <a:picLocks noChangeAspect="1"/>
          </p:cNvPicPr>
          <p:nvPr/>
        </p:nvPicPr>
        <p:blipFill>
          <a:blip r:embed="rId5"/>
          <a:stretch>
            <a:fillRect/>
          </a:stretch>
        </p:blipFill>
        <p:spPr>
          <a:xfrm>
            <a:off x="6550069" y="4725069"/>
            <a:ext cx="865059" cy="866981"/>
          </a:xfrm>
          <a:prstGeom prst="rect">
            <a:avLst/>
          </a:prstGeom>
        </p:spPr>
      </p:pic>
      <p:sp>
        <p:nvSpPr>
          <p:cNvPr id="7" name="TextBox 6">
            <a:extLst>
              <a:ext uri="{FF2B5EF4-FFF2-40B4-BE49-F238E27FC236}">
                <a16:creationId xmlns:a16="http://schemas.microsoft.com/office/drawing/2014/main" id="{01A39AF1-05E4-A529-585E-B9BE5E78E5BB}"/>
              </a:ext>
            </a:extLst>
          </p:cNvPr>
          <p:cNvSpPr txBox="1"/>
          <p:nvPr/>
        </p:nvSpPr>
        <p:spPr>
          <a:xfrm>
            <a:off x="7963198" y="5504964"/>
            <a:ext cx="3934023" cy="830997"/>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https://www.youtube.com/watch?v=1t-gK-9EIq4</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2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64B4BD-9352-4393-A9FE-ACE9BFA42B44}"/>
              </a:ext>
            </a:extLst>
          </p:cNvPr>
          <p:cNvSpPr txBox="1"/>
          <p:nvPr/>
        </p:nvSpPr>
        <p:spPr>
          <a:xfrm>
            <a:off x="3950509" y="943633"/>
            <a:ext cx="6064177" cy="1015663"/>
          </a:xfrm>
          <a:prstGeom prst="rect">
            <a:avLst/>
          </a:prstGeom>
          <a:noFill/>
        </p:spPr>
        <p:txBody>
          <a:bodyPr wrap="square" rtlCol="0">
            <a:spAutoFit/>
          </a:bodyPr>
          <a:lstStyle/>
          <a:p>
            <a:pPr algn="ctr"/>
            <a:r>
              <a:rPr lang="en-GB" sz="2000" dirty="0">
                <a:latin typeface="Calibri" panose="020F0502020204030204" pitchFamily="34" charset="0"/>
                <a:cs typeface="Calibri" panose="020F0502020204030204" pitchFamily="34" charset="0"/>
              </a:rPr>
              <a:t>I would like to leave you with some lyrics from the song </a:t>
            </a:r>
          </a:p>
          <a:p>
            <a:pPr algn="ctr"/>
            <a:r>
              <a:rPr lang="en-GB" sz="2000" b="1" i="1" dirty="0">
                <a:latin typeface="Calibri" panose="020F0502020204030204" pitchFamily="34" charset="0"/>
                <a:cs typeface="Calibri" panose="020F0502020204030204" pitchFamily="34" charset="0"/>
              </a:rPr>
              <a:t>“</a:t>
            </a:r>
            <a:r>
              <a:rPr lang="en-GB" sz="2000" b="1" i="1" dirty="0">
                <a:solidFill>
                  <a:srgbClr val="FFFF00"/>
                </a:solidFill>
                <a:latin typeface="Calibri" panose="020F0502020204030204" pitchFamily="34" charset="0"/>
                <a:cs typeface="Calibri" panose="020F0502020204030204" pitchFamily="34" charset="0"/>
              </a:rPr>
              <a:t>Everything Counts</a:t>
            </a:r>
            <a:r>
              <a:rPr lang="en-GB" sz="2000" b="1" i="1" dirty="0">
                <a:latin typeface="Calibri" panose="020F0502020204030204" pitchFamily="34" charset="0"/>
                <a:cs typeface="Calibri" panose="020F0502020204030204" pitchFamily="34" charset="0"/>
              </a:rPr>
              <a:t>”</a:t>
            </a:r>
            <a:r>
              <a:rPr lang="en-GB" sz="2000" dirty="0">
                <a:latin typeface="Calibri" panose="020F0502020204030204" pitchFamily="34" charset="0"/>
                <a:cs typeface="Calibri" panose="020F0502020204030204" pitchFamily="34" charset="0"/>
              </a:rPr>
              <a:t> by </a:t>
            </a:r>
            <a:r>
              <a:rPr lang="en-GB" sz="2000" b="1" i="1" dirty="0">
                <a:solidFill>
                  <a:srgbClr val="FFFF00"/>
                </a:solidFill>
                <a:latin typeface="Calibri" panose="020F0502020204030204" pitchFamily="34" charset="0"/>
                <a:cs typeface="Calibri" panose="020F0502020204030204" pitchFamily="34" charset="0"/>
              </a:rPr>
              <a:t>Depeche Mode</a:t>
            </a:r>
            <a:r>
              <a:rPr lang="en-GB" sz="2000" dirty="0">
                <a:latin typeface="Calibri" panose="020F0502020204030204" pitchFamily="34" charset="0"/>
                <a:cs typeface="Calibri" panose="020F0502020204030204" pitchFamily="34" charset="0"/>
              </a:rPr>
              <a:t>:</a:t>
            </a:r>
          </a:p>
          <a:p>
            <a:pPr algn="ctr"/>
            <a:endParaRPr lang="en-GB"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24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73300DC0-F56C-6F35-44D2-13232F766FE5}"/>
              </a:ext>
            </a:extLst>
          </p:cNvPr>
          <p:cNvSpPr txBox="1">
            <a:spLocks/>
          </p:cNvSpPr>
          <p:nvPr/>
        </p:nvSpPr>
        <p:spPr bwMode="gray">
          <a:xfrm>
            <a:off x="1808460"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dirty="0">
                <a:latin typeface="Calibri" panose="020F0502020204030204" pitchFamily="34" charset="0"/>
                <a:cs typeface="Calibri" panose="020F0502020204030204" pitchFamily="34" charset="0"/>
              </a:rPr>
              <a:t>“You Give REST a Bad Name”</a:t>
            </a:r>
            <a:endParaRPr lang="en-GB" sz="1800" dirty="0">
              <a:latin typeface="Calibri" panose="020F0502020204030204" pitchFamily="34" charset="0"/>
              <a:cs typeface="Calibri" panose="020F0502020204030204" pitchFamily="34" charset="0"/>
            </a:endParaRPr>
          </a:p>
          <a:p>
            <a:pPr marL="0" indent="0" algn="ctr">
              <a:buNone/>
            </a:pPr>
            <a:r>
              <a:rPr lang="en-GB" sz="1800" b="1" dirty="0">
                <a:latin typeface="Calibri" panose="020F0502020204030204" pitchFamily="34" charset="0"/>
                <a:cs typeface="Calibri" panose="020F0502020204030204" pitchFamily="34" charset="0"/>
              </a:rPr>
              <a:t>A parody of </a:t>
            </a:r>
            <a:r>
              <a:rPr lang="en-GB" sz="1800" b="1" dirty="0">
                <a:solidFill>
                  <a:srgbClr val="FFFF00"/>
                </a:solidFill>
                <a:latin typeface="Calibri" panose="020F0502020204030204" pitchFamily="34" charset="0"/>
                <a:cs typeface="Calibri" panose="020F0502020204030204" pitchFamily="34" charset="0"/>
              </a:rPr>
              <a:t>Jon Bon Jovi’s</a:t>
            </a:r>
            <a:r>
              <a:rPr lang="en-GB" sz="1800" b="1" dirty="0">
                <a:latin typeface="Calibri" panose="020F0502020204030204" pitchFamily="34" charset="0"/>
                <a:cs typeface="Calibri" panose="020F0502020204030204" pitchFamily="34" charset="0"/>
              </a:rPr>
              <a:t> ‘</a:t>
            </a:r>
            <a:r>
              <a:rPr lang="en-GB" sz="1800" b="1" dirty="0">
                <a:solidFill>
                  <a:srgbClr val="FFFF00"/>
                </a:solidFill>
                <a:latin typeface="Calibri" panose="020F0502020204030204" pitchFamily="34" charset="0"/>
                <a:cs typeface="Calibri" panose="020F0502020204030204" pitchFamily="34" charset="0"/>
              </a:rPr>
              <a:t>You Give Love a Bad Name’</a:t>
            </a:r>
            <a:r>
              <a:rPr lang="en-GB" sz="1800" b="1" dirty="0">
                <a:latin typeface="Calibri" panose="020F0502020204030204" pitchFamily="34" charset="0"/>
                <a:cs typeface="Calibri" panose="020F0502020204030204" pitchFamily="34" charset="0"/>
              </a:rPr>
              <a:t> about hypermedia APIs by </a:t>
            </a:r>
            <a:r>
              <a:rPr lang="en-GB" sz="1800" b="1" dirty="0">
                <a:solidFill>
                  <a:srgbClr val="FFFF00"/>
                </a:solidFill>
                <a:latin typeface="Calibri" panose="020F0502020204030204" pitchFamily="34" charset="0"/>
                <a:cs typeface="Calibri" panose="020F0502020204030204" pitchFamily="34" charset="0"/>
              </a:rPr>
              <a:t>Dylan Beattie</a:t>
            </a:r>
            <a:r>
              <a:rPr lang="en-GB" sz="1800" b="1" dirty="0">
                <a:latin typeface="Calibri" panose="020F0502020204030204" pitchFamily="34" charset="0"/>
                <a:cs typeface="Calibri" panose="020F0502020204030204" pitchFamily="34" charset="0"/>
              </a:rPr>
              <a:t>.</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Your API is a hall of shame... ”</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 give REST a bad name... "</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 say it works in a restful way, then your errors come back as 200 OK... "</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 promised me JSON, then sent XML... "</a:t>
            </a:r>
            <a:endParaRPr lang="en-GB" sz="1800" b="1"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18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a:t>
            </a:r>
            <a:r>
              <a:rPr lang="en-GB" sz="1800" b="1" dirty="0">
                <a:solidFill>
                  <a:srgbClr val="FFFF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nSKp2StlS6s</a:t>
            </a:r>
            <a:endParaRPr lang="en-GB" sz="1800" b="1" dirty="0">
              <a:solidFill>
                <a:srgbClr val="FFFF00"/>
              </a:solidFill>
              <a:latin typeface="Calibri" panose="020F0502020204030204" pitchFamily="34" charset="0"/>
              <a:cs typeface="Calibri" panose="020F0502020204030204" pitchFamily="34" charset="0"/>
            </a:endParaRPr>
          </a:p>
          <a:p>
            <a:pPr marL="0" indent="0" algn="ctr">
              <a:buNone/>
            </a:pPr>
            <a:r>
              <a:rPr lang="en-GB" sz="1800" b="1"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nSKp2StlS6s?t=</a:t>
            </a:r>
            <a:r>
              <a:rPr lang="en-GB" sz="1800" b="1" dirty="0">
                <a:solidFill>
                  <a:srgbClr val="FFFF00"/>
                </a:solidFill>
                <a:latin typeface="Calibri" panose="020F0502020204030204" pitchFamily="34" charset="0"/>
                <a:cs typeface="Calibri" panose="020F0502020204030204" pitchFamily="34" charset="0"/>
              </a:rPr>
              <a:t>59</a:t>
            </a: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D018A6E-034E-B342-2CB1-E48F30F3521A}"/>
              </a:ext>
            </a:extLst>
          </p:cNvPr>
          <p:cNvSpPr txBox="1"/>
          <p:nvPr/>
        </p:nvSpPr>
        <p:spPr>
          <a:xfrm>
            <a:off x="7874000" y="4919008"/>
            <a:ext cx="4318000" cy="1938992"/>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https://www.youtube.com/watch?v=nSKp2StlS6s</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https://dylanbeattie.net/</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https://twitter.com/dylanbeattie</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https://www.youtube.com/watch?v=KrZHPOeOxQQ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https://en.wikipedia.org/wiki/Bon_Jovi</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pic>
        <p:nvPicPr>
          <p:cNvPr id="6" name="Picture 5" descr="Qr code&#10;&#10;Description automatically generated">
            <a:extLst>
              <a:ext uri="{FF2B5EF4-FFF2-40B4-BE49-F238E27FC236}">
                <a16:creationId xmlns:a16="http://schemas.microsoft.com/office/drawing/2014/main" id="{EA619B40-7CF5-03D6-863D-5E007B818341}"/>
              </a:ext>
            </a:extLst>
          </p:cNvPr>
          <p:cNvPicPr>
            <a:picLocks noChangeAspect="1"/>
          </p:cNvPicPr>
          <p:nvPr/>
        </p:nvPicPr>
        <p:blipFill>
          <a:blip r:embed="rId12"/>
          <a:stretch>
            <a:fillRect/>
          </a:stretch>
        </p:blipFill>
        <p:spPr>
          <a:xfrm>
            <a:off x="4933427" y="3888274"/>
            <a:ext cx="2741126" cy="2741126"/>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A231458F-DFE3-21E6-AD97-41B28F189142}"/>
              </a:ext>
            </a:extLst>
          </p:cNvPr>
          <p:cNvPicPr>
            <a:picLocks noChangeAspect="1"/>
          </p:cNvPicPr>
          <p:nvPr/>
        </p:nvPicPr>
        <p:blipFill>
          <a:blip r:embed="rId13"/>
          <a:stretch>
            <a:fillRect/>
          </a:stretch>
        </p:blipFill>
        <p:spPr>
          <a:xfrm>
            <a:off x="8775531" y="2307476"/>
            <a:ext cx="1738638" cy="1121524"/>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92994D40-BAA8-60D7-6046-67BD8D7BFF4E}"/>
              </a:ext>
            </a:extLst>
          </p:cNvPr>
          <p:cNvPicPr>
            <a:picLocks noChangeAspect="1"/>
          </p:cNvPicPr>
          <p:nvPr/>
        </p:nvPicPr>
        <p:blipFill>
          <a:blip r:embed="rId13"/>
          <a:stretch>
            <a:fillRect/>
          </a:stretch>
        </p:blipFill>
        <p:spPr>
          <a:xfrm>
            <a:off x="2298689" y="2307476"/>
            <a:ext cx="1738638" cy="1121524"/>
          </a:xfrm>
          <a:prstGeom prst="rect">
            <a:avLst/>
          </a:prstGeom>
        </p:spPr>
      </p:pic>
    </p:spTree>
    <p:extLst>
      <p:ext uri="{BB962C8B-B14F-4D97-AF65-F5344CB8AC3E}">
        <p14:creationId xmlns:p14="http://schemas.microsoft.com/office/powerpoint/2010/main" val="3969199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F0DC-9571-07C1-6626-B78272B6C17B}"/>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REFERENCES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7800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9EA4-1CDA-30A0-51C7-B41A7D04E5EE}"/>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6188D4-9088-2990-13B9-2B44512F6A6A}"/>
              </a:ext>
            </a:extLst>
          </p:cNvPr>
          <p:cNvSpPr txBox="1">
            <a:spLocks/>
          </p:cNvSpPr>
          <p:nvPr/>
        </p:nvSpPr>
        <p:spPr bwMode="gray">
          <a:xfrm>
            <a:off x="1901758" y="1013211"/>
            <a:ext cx="9910905" cy="544923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11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https://swagger.io/</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https://swagger.io/specification/</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https://swagger.io/resources/articles/adopting-an-api-first-approach/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https://swagger.io/docs/specification/about/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https://swagger.io/blog/api-design/design-first-or-code-first-api-development/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https://openapi-generator.tech/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https://docs.pact.io/faq/convinceme/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https://pactflow.io/blog/why-contract-testing/?utm_source=ossdocs&amp;utm_campaign=convince_me_what_is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https://www.atlassian.com/blog/technology/spec-first-api-development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https://springframework.guru/defining-spring-cloud-contracts-in-open-api/</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https://springframework.guru/using-swagger-request-validator-to-validate-spring-cloud-contracts/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https://springframework.guru/using-spring-cloud-contract-for-consumer-driven-contracts/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https://openpracticelibrary.com/practice/contract-first-development/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https://link.springer.com/chapter/10.1007/978-3-540-71289-3_2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https://dzone.com/articles/an-api-first-development-approach-1</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https://medium.com/better-practices/api-first-software-development-for-modern-organizations-fdbfba9a66d3</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https://xkcd.com/1172/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https://openclipart.org/detail/193532/contract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https://apievangelist.com/2019/07/15/what-is-an-api-contract/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https://apisyouwonthate.com/blog/api-design-first-vs-code-first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https://www.visual-paradigm.com/guide/development/code-first-vs-design-first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https://smartbear.com/blog/embracing-an-api-design-first-approach/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https://www.depechemode.de/lyrics/everything-counts-2/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https://www.youtube.com/watch?v=1t-gK-9EIq4</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https://en.wikipedia.org/wiki/Everything_Counts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https://github.com/npm/logos/blob/master/npm%20logo/npm-logo-red.png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https://www.npmjs.com/package/express-openapi-validate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https://www.npmjs.com/package/express-openapi-validator</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https://de.wikipedia.org/wiki/Datei:Java-Logo.svg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https://en.wikipedia.org/wiki/TypeScript#/media/File:Typescript_logo_2020.svg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https://commons.wikimedia.org/wiki/File:JavaScript-logo.png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https://spring.io/trademarks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https://angular.io/presskit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https://twitter.com/SmartBear/status/914901646848679937</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https://www.teepublic.com/de/t-shirt/12045954-i-turn-ipa-into-api-coding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https://openclipart.org/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http://clipart-library.com/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https://openclipart.org/detail/104323/integrated-development-environment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https://en.wikipedia.org/wiki/Schwarz_Gruppe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https://www.bbc.com/</a:t>
            </a: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https://en.wikipedia.org/wiki/BBC</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https://www.twilio.com/company/brand</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http://clipart-library.com/clipart/377169.htm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https://www.docker.com/company/newsroom/media-resources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https://www.mongodb.com/brand-resources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http://clipart-library.com/clip-art/214-2149139_engineer-clipart-construction-plan-blue-safety-icon-png.htm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http://clipart-library.com/clip-art/light-bulb-clipart-transparent-12.htm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https://openclipart.org/detail/237988/file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https://openclipart.org/detail/188833/document-pictogram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https://openclipart.org/detail/320714/man-in-business-suit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https://pixabay.com/illustrations/group-discussion-human-personal-1962592/</a:t>
            </a:r>
            <a:endParaRPr lang="en-GB" sz="1100" dirty="0">
              <a:latin typeface="Calibri" panose="020F0502020204030204" pitchFamily="34" charset="0"/>
              <a:cs typeface="Calibri" panose="020F0502020204030204" pitchFamily="34" charset="0"/>
            </a:endParaRPr>
          </a:p>
        </p:txBody>
      </p:sp>
      <p:pic>
        <p:nvPicPr>
          <p:cNvPr id="4" name="Picture 3" descr="Shape&#10;&#10;Description automatically generated with low confidence">
            <a:extLst>
              <a:ext uri="{FF2B5EF4-FFF2-40B4-BE49-F238E27FC236}">
                <a16:creationId xmlns:a16="http://schemas.microsoft.com/office/drawing/2014/main" id="{3ACF1EB1-0A7B-434F-21BA-DA1CDC05A807}"/>
              </a:ext>
            </a:extLst>
          </p:cNvPr>
          <p:cNvPicPr>
            <a:picLocks noChangeAspect="1"/>
          </p:cNvPicPr>
          <p:nvPr/>
        </p:nvPicPr>
        <p:blipFill>
          <a:blip r:embed="rId53"/>
          <a:stretch>
            <a:fillRect/>
          </a:stretch>
        </p:blipFill>
        <p:spPr>
          <a:xfrm>
            <a:off x="11812663" y="665151"/>
            <a:ext cx="379337" cy="37933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B4C5992D-5110-D6B7-0A67-D63F8348DCF7}"/>
              </a:ext>
            </a:extLst>
          </p:cNvPr>
          <p:cNvPicPr>
            <a:picLocks noChangeAspect="1"/>
          </p:cNvPicPr>
          <p:nvPr/>
        </p:nvPicPr>
        <p:blipFill>
          <a:blip r:embed="rId54"/>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48305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DA01B739-8F39-CA81-76F7-6F51A19D7D61}"/>
              </a:ext>
            </a:extLst>
          </p:cNvPr>
          <p:cNvPicPr>
            <a:picLocks noChangeAspect="1"/>
          </p:cNvPicPr>
          <p:nvPr/>
        </p:nvPicPr>
        <p:blipFill>
          <a:blip r:embed="rId3"/>
          <a:stretch>
            <a:fillRect/>
          </a:stretch>
        </p:blipFill>
        <p:spPr>
          <a:xfrm>
            <a:off x="11812663" y="665151"/>
            <a:ext cx="379337" cy="379337"/>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302C3705-D8B9-EA8D-4416-05D3B42D7372}"/>
              </a:ext>
            </a:extLst>
          </p:cNvPr>
          <p:cNvPicPr>
            <a:picLocks noChangeAspect="1"/>
          </p:cNvPicPr>
          <p:nvPr/>
        </p:nvPicPr>
        <p:blipFill>
          <a:blip r:embed="rId4"/>
          <a:stretch>
            <a:fillRect/>
          </a:stretch>
        </p:blipFill>
        <p:spPr>
          <a:xfrm>
            <a:off x="11430758" y="95328"/>
            <a:ext cx="542389" cy="732958"/>
          </a:xfrm>
          <a:prstGeom prst="rect">
            <a:avLst/>
          </a:prstGeom>
        </p:spPr>
      </p:pic>
      <p:sp>
        <p:nvSpPr>
          <p:cNvPr id="5" name="Textplatzhalter 8">
            <a:extLst>
              <a:ext uri="{FF2B5EF4-FFF2-40B4-BE49-F238E27FC236}">
                <a16:creationId xmlns:a16="http://schemas.microsoft.com/office/drawing/2014/main" id="{CE28BEF1-14F2-0D50-DBD8-D33930F25C4A}"/>
              </a:ext>
            </a:extLst>
          </p:cNvPr>
          <p:cNvSpPr txBox="1">
            <a:spLocks/>
          </p:cNvSpPr>
          <p:nvPr/>
        </p:nvSpPr>
        <p:spPr bwMode="gray">
          <a:xfrm>
            <a:off x="1907101" y="1044488"/>
            <a:ext cx="10066046" cy="5602892"/>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95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https://www.openapis.org/wp-content/uploads/sites/3/2016/10/OpenAPI_Pantone.png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https://openapi-generator.tech/img/mono-logo.svg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http://clipart-library.com/clipart/lego-clipart-57.htm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https://openclipart.org/detail/237996/package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https://openclipart.org/detail/188650/search-ideogram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https://openclipart.org/detail/190964/design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https://en.wikipedia.org/wiki/Swagger_(software)#/media/File:Swagger-logo.png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http://clipart-library.com/clipart/agreement-cliparts_14.htm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https://openclipart.org/detail/250266/cruz</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https://openclipart.org/detail/194308/dev-minus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https://openclipart.org/detail/275842/sisyphus-overcoming-silhouette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https://openclipart.org/detail/307282/shaking-hands-silhouette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https://openclipart.org/detail/215760/simple-gear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https://openclipart.org/detail/305632/beer-and-barley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https://www.euronatur.org/en/what-we-do/endangered-species/wolf/wolves-in-europe/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http://www.wolfmatters.org/wolf-facts.html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https://www.nathab.com/blog/8-incredible-wolf-facts-everyone-should-know/</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https://www.treehugger.com/wolf-facts-5120321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https://onekindplanet.org/animal/wolf-grey/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https://www.factretriever.com/wolves-facts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https://facts.net/nature/animals/wolf-facts/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https://openclipart.org/detail/276597/brain-profile-line-art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http://clipart-library.com/clip-art/308-3080052_freetoedit-silhouette-art-night-sky-moon-disney-wolf.htm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https://www.duunddastier.de/wp-content/uploads/2018/09/Wolf_Titelthema_c_Fotolia_DUDT-3-18_Beitragsbild.jpg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https://www.animalsprints.com/p/491/gray-timber-wolf-pair-canis-lupus-bozeman-area-7992771.jpg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https://i.pinimg.com/originals/3c/1c/3d/3c1c3d238f290b47d4fdaa054c3d9616.jpg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https://i.pinimg.com/736x/6d/9f/53/6d9f5334e36f1ee02c73660a8247d185.jpg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https://howlingforjustice.files.wordpress.com/2011/09/howling-wolf-1.jpg?w=584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https://www.treehugger.com/thmb/ACY907vXT6tiv9IR3GxkfFyU-VQ=/2113x0/filters:no_upscale():max_bytes(150000):strip_icc():format(webp)/GettyImages-1049557440-213fbe0089654a8684b2e081a5991963.jpg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https://openclipart.org/detail/124147/wolf-3</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https://openclipart.org/detail/26795/siamese-cat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https://openclipart.org/detail/313039/german-shepherd-sketch</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https://www.oreilly.com/library/view/head-first-java/0596009208/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https://www.oreilly.com/library/view/head-first-design/0596007124/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https://en.wikipedia.org/wiki/API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https://www.mulesoft.com/resources/api/what-is-an-api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https://blog.axway.com/amplify-products/api-management/what-is-an-api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https://openclipart.org/detail/13273/server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https://openclipart.org/detail/318251/multiple-screens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https://media-exp1.licdn.com/dms/image/C4D22AQG_QxsuoBiHuQ/feedshare-shrink_800/0/1636456936477?e=1639612800&amp;v=beta&amp;t=EKHU4qisLTVnkM94SnZBp8SJLXAcjmAG04SInP_2VqY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https://twitter.com/tompahoward/status/1458618578500874242/photo/1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https://stackoverflow.com/questions/63834848/how-to-document-graphql-with-swagger-openapi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https://github.com/graphql/graphql-playground</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https://github.com/IBM/openapi-to-graphql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https://github.com/yarax/swagger-to-graphql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https://loopback.io/openapi-to-graphql.html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https://en.wikipedia.org/wiki/GraphQL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https://www.akana.com/blog/api-first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3">
                  <a:extLst>
                    <a:ext uri="{A12FA001-AC4F-418D-AE19-62706E023703}">
                      <ahyp:hlinkClr xmlns:ahyp="http://schemas.microsoft.com/office/drawing/2018/hyperlinkcolor" val="tx"/>
                    </a:ext>
                  </a:extLst>
                </a:hlinkClick>
              </a:rPr>
              <a:t>https://auth0.com/blog/the-business-value-of-api-first-design/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4">
                  <a:extLst>
                    <a:ext uri="{A12FA001-AC4F-418D-AE19-62706E023703}">
                      <ahyp:hlinkClr xmlns:ahyp="http://schemas.microsoft.com/office/drawing/2018/hyperlinkcolor" val="tx"/>
                    </a:ext>
                  </a:extLst>
                </a:hlinkClick>
              </a:rPr>
              <a:t>https://stoplight.io/case-studies/wefox/</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5">
                  <a:extLst>
                    <a:ext uri="{A12FA001-AC4F-418D-AE19-62706E023703}">
                      <ahyp:hlinkClr xmlns:ahyp="http://schemas.microsoft.com/office/drawing/2018/hyperlinkcolor" val="tx"/>
                    </a:ext>
                  </a:extLst>
                </a:hlinkClick>
              </a:rPr>
              <a:t>https://me-qr.com/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6">
                  <a:extLst>
                    <a:ext uri="{A12FA001-AC4F-418D-AE19-62706E023703}">
                      <ahyp:hlinkClr xmlns:ahyp="http://schemas.microsoft.com/office/drawing/2018/hyperlinkcolor" val="tx"/>
                    </a:ext>
                  </a:extLst>
                </a:hlinkClick>
              </a:rPr>
              <a:t>https://www.youtube.com/watch?v=nSKp2StlS6s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7">
                  <a:extLst>
                    <a:ext uri="{A12FA001-AC4F-418D-AE19-62706E023703}">
                      <ahyp:hlinkClr xmlns:ahyp="http://schemas.microsoft.com/office/drawing/2018/hyperlinkcolor" val="tx"/>
                    </a:ext>
                  </a:extLst>
                </a:hlinkClick>
              </a:rPr>
              <a:t>https://www.youtube.com/channel/UCjJjavV8vOmu49a3vxPaWtQ</a:t>
            </a:r>
            <a:endParaRPr lang="en-GB" sz="950" dirty="0">
              <a:solidFill>
                <a:srgbClr val="B8FA56"/>
              </a:solidFill>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rPr>
              <a:t>https://dylanbeattie.net/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9">
                  <a:extLst>
                    <a:ext uri="{A12FA001-AC4F-418D-AE19-62706E023703}">
                      <ahyp:hlinkClr xmlns:ahyp="http://schemas.microsoft.com/office/drawing/2018/hyperlinkcolor" val="tx"/>
                    </a:ext>
                  </a:extLst>
                </a:hlinkClick>
              </a:rPr>
              <a:t>https://twitter.com/dylanbeattie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0">
                  <a:extLst>
                    <a:ext uri="{A12FA001-AC4F-418D-AE19-62706E023703}">
                      <ahyp:hlinkClr xmlns:ahyp="http://schemas.microsoft.com/office/drawing/2018/hyperlinkcolor" val="tx"/>
                    </a:ext>
                  </a:extLst>
                </a:hlinkClick>
              </a:rPr>
              <a:t>https://www.youtube.com/watch?v=KrZHPOeOxQQ</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1">
                  <a:extLst>
                    <a:ext uri="{A12FA001-AC4F-418D-AE19-62706E023703}">
                      <ahyp:hlinkClr xmlns:ahyp="http://schemas.microsoft.com/office/drawing/2018/hyperlinkcolor" val="tx"/>
                    </a:ext>
                  </a:extLst>
                </a:hlinkClick>
              </a:rPr>
              <a:t>https://en.wikipedia.org/wiki/You_Give_Love_a_Bad_Name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2">
                  <a:extLst>
                    <a:ext uri="{A12FA001-AC4F-418D-AE19-62706E023703}">
                      <ahyp:hlinkClr xmlns:ahyp="http://schemas.microsoft.com/office/drawing/2018/hyperlinkcolor" val="tx"/>
                    </a:ext>
                  </a:extLst>
                </a:hlinkClick>
              </a:rPr>
              <a:t>https://en.wikipedia.org/wiki/Bon_Jovi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3">
                  <a:extLst>
                    <a:ext uri="{A12FA001-AC4F-418D-AE19-62706E023703}">
                      <ahyp:hlinkClr xmlns:ahyp="http://schemas.microsoft.com/office/drawing/2018/hyperlinkcolor" val="tx"/>
                    </a:ext>
                  </a:extLst>
                </a:hlinkClick>
              </a:rPr>
              <a:t>https://jprime.io/</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4">
                  <a:extLst>
                    <a:ext uri="{A12FA001-AC4F-418D-AE19-62706E023703}">
                      <ahyp:hlinkClr xmlns:ahyp="http://schemas.microsoft.com/office/drawing/2018/hyperlinkcolor" val="tx"/>
                    </a:ext>
                  </a:extLst>
                </a:hlinkClick>
              </a:rPr>
              <a:t>https://i.imgflip.com/1arqp8.jpg?a467328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5">
                  <a:extLst>
                    <a:ext uri="{A12FA001-AC4F-418D-AE19-62706E023703}">
                      <ahyp:hlinkClr xmlns:ahyp="http://schemas.microsoft.com/office/drawing/2018/hyperlinkcolor" val="tx"/>
                    </a:ext>
                  </a:extLst>
                </a:hlinkClick>
              </a:rPr>
              <a:t>https://principles.schwarz/press-releases/one-direction/questions/api_first/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6">
                  <a:extLst>
                    <a:ext uri="{A12FA001-AC4F-418D-AE19-62706E023703}">
                      <ahyp:hlinkClr xmlns:ahyp="http://schemas.microsoft.com/office/drawing/2018/hyperlinkcolor" val="tx"/>
                    </a:ext>
                  </a:extLst>
                </a:hlinkClick>
              </a:rPr>
              <a:t>https://i.kym-cdn.com/photos/images/newsfeed/000/517/235/23e.jpg</a:t>
            </a: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43FDFEEA-A5AF-6D92-214B-4DAB724E1298}"/>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0247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E087-88D4-7EA0-E707-713191D58DEC}"/>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1314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4CB5F8-62D1-B672-740D-461C20379AF0}"/>
              </a:ext>
            </a:extLst>
          </p:cNvPr>
          <p:cNvSpPr txBox="1">
            <a:spLocks/>
          </p:cNvSpPr>
          <p:nvPr/>
        </p:nvSpPr>
        <p:spPr bwMode="gray">
          <a:xfrm>
            <a:off x="830447" y="2716321"/>
            <a:ext cx="4229055" cy="22739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Calibri" panose="020F0502020204030204" pitchFamily="34" charset="0"/>
                <a:cs typeface="Calibri" panose="020F0502020204030204" pitchFamily="34" charset="0"/>
              </a:rPr>
              <a:t>Can you use </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 for </a:t>
            </a:r>
            <a:r>
              <a:rPr lang="en-GB" sz="1800" b="1" i="1" dirty="0" err="1">
                <a:latin typeface="Calibri" panose="020F0502020204030204" pitchFamily="34" charset="0"/>
                <a:cs typeface="Calibri" panose="020F0502020204030204" pitchFamily="34" charset="0"/>
              </a:rPr>
              <a:t>GraphQL</a:t>
            </a:r>
            <a:r>
              <a:rPr lang="en-GB" sz="1800" b="1" i="1" dirty="0">
                <a:latin typeface="Calibri" panose="020F0502020204030204" pitchFamily="34" charset="0"/>
                <a:cs typeface="Calibri" panose="020F0502020204030204" pitchFamily="34" charset="0"/>
              </a:rPr>
              <a:t>?</a:t>
            </a:r>
          </a:p>
          <a:p>
            <a:pPr>
              <a:buFont typeface="Wingdings" pitchFamily="2" charset="2"/>
              <a:buChar char="§"/>
            </a:pPr>
            <a:endParaRPr lang="en-GB" sz="1800" b="1" i="1" dirty="0">
              <a:latin typeface="Calibri" panose="020F0502020204030204" pitchFamily="34" charset="0"/>
              <a:cs typeface="Calibri" panose="020F0502020204030204" pitchFamily="34" charset="0"/>
            </a:endParaRPr>
          </a:p>
        </p:txBody>
      </p:sp>
      <p:pic>
        <p:nvPicPr>
          <p:cNvPr id="3" name="Picture 2" descr="Shape&#10;&#10;Description automatically generated with low confidence">
            <a:extLst>
              <a:ext uri="{FF2B5EF4-FFF2-40B4-BE49-F238E27FC236}">
                <a16:creationId xmlns:a16="http://schemas.microsoft.com/office/drawing/2014/main" id="{70D27711-C8C0-327C-E0F8-25633B375AF6}"/>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CC2BFCDB-8C12-CA75-4DB1-9005C5833F3F}"/>
              </a:ext>
            </a:extLst>
          </p:cNvPr>
          <p:cNvPicPr>
            <a:picLocks noChangeAspect="1"/>
          </p:cNvPicPr>
          <p:nvPr/>
        </p:nvPicPr>
        <p:blipFill>
          <a:blip r:embed="rId4"/>
          <a:stretch>
            <a:fillRect/>
          </a:stretch>
        </p:blipFill>
        <p:spPr>
          <a:xfrm>
            <a:off x="4592547" y="930809"/>
            <a:ext cx="2979561" cy="5677808"/>
          </a:xfrm>
          <a:prstGeom prst="rect">
            <a:avLst/>
          </a:prstGeom>
        </p:spPr>
      </p:pic>
      <p:pic>
        <p:nvPicPr>
          <p:cNvPr id="5" name="Picture 4">
            <a:extLst>
              <a:ext uri="{FF2B5EF4-FFF2-40B4-BE49-F238E27FC236}">
                <a16:creationId xmlns:a16="http://schemas.microsoft.com/office/drawing/2014/main" id="{BF9EB883-9219-A7DE-2EAA-AD169973F9C1}"/>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6" name="Graphic 5">
            <a:extLst>
              <a:ext uri="{FF2B5EF4-FFF2-40B4-BE49-F238E27FC236}">
                <a16:creationId xmlns:a16="http://schemas.microsoft.com/office/drawing/2014/main" id="{46965082-DF21-C42A-D862-91B855284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7" name="Right Arrow 6">
            <a:extLst>
              <a:ext uri="{FF2B5EF4-FFF2-40B4-BE49-F238E27FC236}">
                <a16:creationId xmlns:a16="http://schemas.microsoft.com/office/drawing/2014/main" id="{0CEA2ADF-E061-4FD5-BC31-007D1C53545E}"/>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8" name="Textplatzhalter 8">
            <a:extLst>
              <a:ext uri="{FF2B5EF4-FFF2-40B4-BE49-F238E27FC236}">
                <a16:creationId xmlns:a16="http://schemas.microsoft.com/office/drawing/2014/main" id="{8C45C9A6-907C-81CB-E7C9-FD2E4CCE8D6C}"/>
              </a:ext>
            </a:extLst>
          </p:cNvPr>
          <p:cNvSpPr txBox="1">
            <a:spLocks/>
          </p:cNvSpPr>
          <p:nvPr/>
        </p:nvSpPr>
        <p:spPr bwMode="gray">
          <a:xfrm>
            <a:off x="7731877" y="2801464"/>
            <a:ext cx="4242356" cy="3352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Tools for translation:</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https://github.com/IBM/openapi-to-graphql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https://github.com/yarax/swagger-to-graphql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https://loopback.io/openapi-to-graphql.html</a:t>
            </a:r>
            <a:endParaRPr lang="en-GB" sz="1800" dirty="0">
              <a:latin typeface="Calibri" panose="020F0502020204030204" pitchFamily="34" charset="0"/>
              <a:cs typeface="Calibri" panose="020F0502020204030204" pitchFamily="34" charset="0"/>
            </a:endParaRPr>
          </a:p>
          <a:p>
            <a:pPr>
              <a:buFont typeface="Wingdings" pitchFamily="2" charset="2"/>
              <a:buChar char="§"/>
            </a:pPr>
            <a:endParaRPr lang="en-GB" sz="1800" dirty="0">
              <a:latin typeface="Calibri" panose="020F0502020204030204" pitchFamily="34" charset="0"/>
              <a:cs typeface="Calibri" panose="020F0502020204030204" pitchFamily="34" charset="0"/>
            </a:endParaRPr>
          </a:p>
        </p:txBody>
      </p:sp>
      <p:sp>
        <p:nvSpPr>
          <p:cNvPr id="9" name="Textplatzhalter 8">
            <a:extLst>
              <a:ext uri="{FF2B5EF4-FFF2-40B4-BE49-F238E27FC236}">
                <a16:creationId xmlns:a16="http://schemas.microsoft.com/office/drawing/2014/main" id="{9C5F561D-DAE3-BF90-8EE9-D83C136A4F17}"/>
              </a:ext>
            </a:extLst>
          </p:cNvPr>
          <p:cNvSpPr txBox="1">
            <a:spLocks/>
          </p:cNvSpPr>
          <p:nvPr/>
        </p:nvSpPr>
        <p:spPr bwMode="gray">
          <a:xfrm>
            <a:off x="1095120" y="3167783"/>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No.</a:t>
            </a:r>
            <a:endParaRPr lang="en-GB" sz="18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DE3E9AFE-A622-4CD7-76B9-2DDE0245820D}"/>
              </a:ext>
            </a:extLst>
          </p:cNvPr>
          <p:cNvSpPr txBox="1">
            <a:spLocks/>
          </p:cNvSpPr>
          <p:nvPr/>
        </p:nvSpPr>
        <p:spPr>
          <a:xfrm>
            <a:off x="2613507" y="-220609"/>
            <a:ext cx="6964986" cy="130481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ICEBREAKER QUESTION</a:t>
            </a:r>
            <a:r>
              <a:rPr lang="en-GB" sz="4800" dirty="0">
                <a:latin typeface="Calibri" panose="020F0502020204030204" pitchFamily="34" charset="0"/>
                <a:cs typeface="Calibri" panose="020F0502020204030204" pitchFamily="34" charset="0"/>
              </a:rPr>
              <a:t>S</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52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 fill="hold"/>
                                        <p:tgtEl>
                                          <p:spTgt spid="9"/>
                                        </p:tgtEl>
                                        <p:attrNameLst>
                                          <p:attrName>ppt_x</p:attrName>
                                        </p:attrNameLst>
                                      </p:cBhvr>
                                      <p:tavLst>
                                        <p:tav tm="0">
                                          <p:val>
                                            <p:strVal val="0-#ppt_w/2"/>
                                          </p:val>
                                        </p:tav>
                                        <p:tav tm="100000">
                                          <p:val>
                                            <p:strVal val="#ppt_x"/>
                                          </p:val>
                                        </p:tav>
                                      </p:tavLst>
                                    </p:anim>
                                    <p:anim calcmode="lin" valueType="num">
                                      <p:cBhvr additive="base">
                                        <p:cTn id="14" dur="3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300" fill="hold"/>
                                        <p:tgtEl>
                                          <p:spTgt spid="5"/>
                                        </p:tgtEl>
                                        <p:attrNameLst>
                                          <p:attrName>ppt_x</p:attrName>
                                        </p:attrNameLst>
                                      </p:cBhvr>
                                      <p:tavLst>
                                        <p:tav tm="0">
                                          <p:val>
                                            <p:strVal val="0-#ppt_w/2"/>
                                          </p:val>
                                        </p:tav>
                                        <p:tav tm="100000">
                                          <p:val>
                                            <p:strVal val="#ppt_x"/>
                                          </p:val>
                                        </p:tav>
                                      </p:tavLst>
                                    </p:anim>
                                    <p:anim calcmode="lin" valueType="num">
                                      <p:cBhvr additive="base">
                                        <p:cTn id="26"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300" fill="hold"/>
                                        <p:tgtEl>
                                          <p:spTgt spid="7"/>
                                        </p:tgtEl>
                                        <p:attrNameLst>
                                          <p:attrName>ppt_x</p:attrName>
                                        </p:attrNameLst>
                                      </p:cBhvr>
                                      <p:tavLst>
                                        <p:tav tm="0">
                                          <p:val>
                                            <p:strVal val="0-#ppt_w/2"/>
                                          </p:val>
                                        </p:tav>
                                        <p:tav tm="100000">
                                          <p:val>
                                            <p:strVal val="#ppt_x"/>
                                          </p:val>
                                        </p:tav>
                                      </p:tavLst>
                                    </p:anim>
                                    <p:anim calcmode="lin" valueType="num">
                                      <p:cBhvr additive="base">
                                        <p:cTn id="32" dur="3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300" fill="hold"/>
                                        <p:tgtEl>
                                          <p:spTgt spid="6"/>
                                        </p:tgtEl>
                                        <p:attrNameLst>
                                          <p:attrName>ppt_x</p:attrName>
                                        </p:attrNameLst>
                                      </p:cBhvr>
                                      <p:tavLst>
                                        <p:tav tm="0">
                                          <p:val>
                                            <p:strVal val="0-#ppt_w/2"/>
                                          </p:val>
                                        </p:tav>
                                        <p:tav tm="100000">
                                          <p:val>
                                            <p:strVal val="#ppt_x"/>
                                          </p:val>
                                        </p:tav>
                                      </p:tavLst>
                                    </p:anim>
                                    <p:anim calcmode="lin" valueType="num">
                                      <p:cBhvr additive="base">
                                        <p:cTn id="38" dur="3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300" fill="hold"/>
                                        <p:tgtEl>
                                          <p:spTgt spid="8"/>
                                        </p:tgtEl>
                                        <p:attrNameLst>
                                          <p:attrName>ppt_x</p:attrName>
                                        </p:attrNameLst>
                                      </p:cBhvr>
                                      <p:tavLst>
                                        <p:tav tm="0">
                                          <p:val>
                                            <p:strVal val="0-#ppt_w/2"/>
                                          </p:val>
                                        </p:tav>
                                        <p:tav tm="100000">
                                          <p:val>
                                            <p:strVal val="#ppt_x"/>
                                          </p:val>
                                        </p:tav>
                                      </p:tavLst>
                                    </p:anim>
                                    <p:anim calcmode="lin" valueType="num">
                                      <p:cBhvr additive="base">
                                        <p:cTn id="44"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F742-B8A8-C696-81BF-315B1D682454}"/>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2660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BE3D-5D38-2BDB-1608-17F1067A9B01}"/>
              </a:ext>
            </a:extLst>
          </p:cNvPr>
          <p:cNvSpPr txBox="1">
            <a:spLocks/>
          </p:cNvSpPr>
          <p:nvPr/>
        </p:nvSpPr>
        <p:spPr>
          <a:xfrm>
            <a:off x="3846705" y="-80017"/>
            <a:ext cx="4276436" cy="866226"/>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rgbClr val="7D3F92"/>
                </a:solidFill>
                <a:latin typeface="Calibri" panose="020F0502020204030204" pitchFamily="34" charset="0"/>
                <a:cs typeface="Calibri" panose="020F0502020204030204" pitchFamily="34" charset="0"/>
              </a:rPr>
              <a:t>CONTACTS</a:t>
            </a:r>
            <a:endParaRPr lang="bg-BG" sz="4800" dirty="0">
              <a:solidFill>
                <a:srgbClr val="7D3F92"/>
              </a:solidFill>
              <a:latin typeface="Calibri" panose="020F0502020204030204" pitchFamily="34" charset="0"/>
              <a:cs typeface="Calibri" panose="020F0502020204030204" pitchFamily="34" charset="0"/>
            </a:endParaRPr>
          </a:p>
        </p:txBody>
      </p:sp>
      <p:sp>
        <p:nvSpPr>
          <p:cNvPr id="4" name="Textplatzhalter 16">
            <a:extLst>
              <a:ext uri="{FF2B5EF4-FFF2-40B4-BE49-F238E27FC236}">
                <a16:creationId xmlns:a16="http://schemas.microsoft.com/office/drawing/2014/main" id="{8A841A06-1F44-D4C1-A717-64B8BDECE208}"/>
              </a:ext>
            </a:extLst>
          </p:cNvPr>
          <p:cNvSpPr txBox="1">
            <a:spLocks/>
          </p:cNvSpPr>
          <p:nvPr/>
        </p:nvSpPr>
        <p:spPr>
          <a:xfrm>
            <a:off x="3735632" y="922937"/>
            <a:ext cx="4498582"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a:solidFill>
                  <a:srgbClr val="7D3F92"/>
                </a:solidFill>
                <a:latin typeface="Calibri" panose="020F0502020204030204" pitchFamily="34" charset="0"/>
                <a:cs typeface="Calibri" panose="020F0502020204030204" pitchFamily="34" charset="0"/>
              </a:rPr>
              <a:t>Schwarz Global Services </a:t>
            </a:r>
            <a:r>
              <a:rPr lang="de-DE" sz="3200" dirty="0" err="1">
                <a:solidFill>
                  <a:srgbClr val="7D3F92"/>
                </a:solidFill>
                <a:latin typeface="Calibri" panose="020F0502020204030204" pitchFamily="34" charset="0"/>
                <a:cs typeface="Calibri" panose="020F0502020204030204" pitchFamily="34" charset="0"/>
              </a:rPr>
              <a:t>Bulgaria</a:t>
            </a:r>
            <a:r>
              <a:rPr lang="de-DE" sz="3200" dirty="0">
                <a:solidFill>
                  <a:srgbClr val="7D3F92"/>
                </a:solidFill>
                <a:latin typeface="Calibri" panose="020F0502020204030204" pitchFamily="34" charset="0"/>
                <a:cs typeface="Calibri" panose="020F0502020204030204" pitchFamily="34" charset="0"/>
              </a:rPr>
              <a:t> EOOD</a:t>
            </a:r>
          </a:p>
        </p:txBody>
      </p:sp>
      <p:pic>
        <p:nvPicPr>
          <p:cNvPr id="6" name="Picture 5" descr="A qr code with logos&#10;&#10;Description automatically generated with medium confidence">
            <a:extLst>
              <a:ext uri="{FF2B5EF4-FFF2-40B4-BE49-F238E27FC236}">
                <a16:creationId xmlns:a16="http://schemas.microsoft.com/office/drawing/2014/main" id="{8358EDD9-CB16-8FC9-7B04-1186F9F4553E}"/>
              </a:ext>
            </a:extLst>
          </p:cNvPr>
          <p:cNvPicPr>
            <a:picLocks noChangeAspect="1"/>
          </p:cNvPicPr>
          <p:nvPr/>
        </p:nvPicPr>
        <p:blipFill>
          <a:blip r:embed="rId4"/>
          <a:stretch>
            <a:fillRect/>
          </a:stretch>
        </p:blipFill>
        <p:spPr>
          <a:xfrm>
            <a:off x="4611175" y="2674467"/>
            <a:ext cx="2969659" cy="2969659"/>
          </a:xfrm>
          <a:prstGeom prst="rect">
            <a:avLst/>
          </a:prstGeom>
        </p:spPr>
      </p:pic>
      <p:sp>
        <p:nvSpPr>
          <p:cNvPr id="7" name="Textplatzhalter 16">
            <a:extLst>
              <a:ext uri="{FF2B5EF4-FFF2-40B4-BE49-F238E27FC236}">
                <a16:creationId xmlns:a16="http://schemas.microsoft.com/office/drawing/2014/main" id="{485BF83C-81D2-EEA1-FA73-73620101DDE8}"/>
              </a:ext>
            </a:extLst>
          </p:cNvPr>
          <p:cNvSpPr txBox="1">
            <a:spLocks/>
          </p:cNvSpPr>
          <p:nvPr/>
        </p:nvSpPr>
        <p:spPr>
          <a:xfrm>
            <a:off x="4611175" y="5683806"/>
            <a:ext cx="2969659"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it.schwarz</a:t>
            </a:r>
            <a:r>
              <a:rPr lang="de-DE" sz="2200" dirty="0">
                <a:solidFill>
                  <a:srgbClr val="FFF100"/>
                </a:solidFill>
              </a:rPr>
              <a:t>/en/international/</a:t>
            </a:r>
            <a:r>
              <a:rPr lang="de-DE" sz="2200" dirty="0" err="1">
                <a:solidFill>
                  <a:srgbClr val="FFF100"/>
                </a:solidFill>
              </a:rPr>
              <a:t>bulgaria</a:t>
            </a:r>
            <a:endParaRPr lang="de-DE" sz="2200" dirty="0">
              <a:solidFill>
                <a:srgbClr val="FFF100"/>
              </a:solidFill>
            </a:endParaRPr>
          </a:p>
        </p:txBody>
      </p:sp>
      <p:sp>
        <p:nvSpPr>
          <p:cNvPr id="8" name="Textplatzhalter 16">
            <a:extLst>
              <a:ext uri="{FF2B5EF4-FFF2-40B4-BE49-F238E27FC236}">
                <a16:creationId xmlns:a16="http://schemas.microsoft.com/office/drawing/2014/main" id="{6530441D-B2E7-0843-834D-E68666EAE764}"/>
              </a:ext>
            </a:extLst>
          </p:cNvPr>
          <p:cNvSpPr txBox="1">
            <a:spLocks/>
          </p:cNvSpPr>
          <p:nvPr/>
        </p:nvSpPr>
        <p:spPr>
          <a:xfrm>
            <a:off x="4362527" y="1789163"/>
            <a:ext cx="3244791"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err="1">
                <a:solidFill>
                  <a:srgbClr val="0050A9"/>
                </a:solidFill>
                <a:latin typeface="Calibri" panose="020F0502020204030204" pitchFamily="34" charset="0"/>
                <a:cs typeface="Calibri" panose="020F0502020204030204" pitchFamily="34" charset="0"/>
              </a:rPr>
              <a:t>We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are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hiring</a:t>
            </a:r>
            <a:r>
              <a:rPr lang="de-DE" sz="3200" dirty="0">
                <a:solidFill>
                  <a:srgbClr val="0050A9"/>
                </a:solidFill>
                <a:latin typeface="Calibri" panose="020F0502020204030204" pitchFamily="34" charset="0"/>
                <a:cs typeface="Calibri" panose="020F0502020204030204" pitchFamily="34" charset="0"/>
              </a:rPr>
              <a:t>!</a:t>
            </a:r>
          </a:p>
        </p:txBody>
      </p:sp>
      <p:pic>
        <p:nvPicPr>
          <p:cNvPr id="56" name="Picture 55" descr="A qr code with a logo&#10;&#10;Description automatically generated with low confidence">
            <a:extLst>
              <a:ext uri="{FF2B5EF4-FFF2-40B4-BE49-F238E27FC236}">
                <a16:creationId xmlns:a16="http://schemas.microsoft.com/office/drawing/2014/main" id="{63610124-41C7-3316-BAD0-09629A5F62A7}"/>
              </a:ext>
            </a:extLst>
          </p:cNvPr>
          <p:cNvPicPr>
            <a:picLocks noChangeAspect="1"/>
          </p:cNvPicPr>
          <p:nvPr/>
        </p:nvPicPr>
        <p:blipFill>
          <a:blip r:embed="rId5"/>
          <a:stretch>
            <a:fillRect/>
          </a:stretch>
        </p:blipFill>
        <p:spPr>
          <a:xfrm>
            <a:off x="1647945" y="2957434"/>
            <a:ext cx="2686692" cy="2686692"/>
          </a:xfrm>
          <a:prstGeom prst="rect">
            <a:avLst/>
          </a:prstGeom>
        </p:spPr>
      </p:pic>
      <p:sp>
        <p:nvSpPr>
          <p:cNvPr id="57" name="Textplatzhalter 16">
            <a:extLst>
              <a:ext uri="{FF2B5EF4-FFF2-40B4-BE49-F238E27FC236}">
                <a16:creationId xmlns:a16="http://schemas.microsoft.com/office/drawing/2014/main" id="{F864CE73-6F10-6EC3-FD7F-7FD252466DA9}"/>
              </a:ext>
            </a:extLst>
          </p:cNvPr>
          <p:cNvSpPr txBox="1">
            <a:spLocks/>
          </p:cNvSpPr>
          <p:nvPr/>
        </p:nvSpPr>
        <p:spPr>
          <a:xfrm>
            <a:off x="1641516" y="564412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dev.bg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r>
              <a:rPr lang="de-DE" sz="2200" dirty="0">
                <a:solidFill>
                  <a:srgbClr val="FFF100"/>
                </a:solidFill>
              </a:rPr>
              <a:t>/</a:t>
            </a:r>
          </a:p>
        </p:txBody>
      </p:sp>
      <p:pic>
        <p:nvPicPr>
          <p:cNvPr id="59" name="Picture 58" descr="A qr code with logos&#10;&#10;Description automatically generated with medium confidence">
            <a:extLst>
              <a:ext uri="{FF2B5EF4-FFF2-40B4-BE49-F238E27FC236}">
                <a16:creationId xmlns:a16="http://schemas.microsoft.com/office/drawing/2014/main" id="{FF483353-56E2-F636-5049-C0F18375763C}"/>
              </a:ext>
            </a:extLst>
          </p:cNvPr>
          <p:cNvPicPr>
            <a:picLocks noChangeAspect="1"/>
          </p:cNvPicPr>
          <p:nvPr/>
        </p:nvPicPr>
        <p:blipFill>
          <a:blip r:embed="rId6"/>
          <a:stretch>
            <a:fillRect/>
          </a:stretch>
        </p:blipFill>
        <p:spPr>
          <a:xfrm>
            <a:off x="7857372" y="2997114"/>
            <a:ext cx="2686692" cy="2686692"/>
          </a:xfrm>
          <a:prstGeom prst="rect">
            <a:avLst/>
          </a:prstGeom>
        </p:spPr>
      </p:pic>
      <p:sp>
        <p:nvSpPr>
          <p:cNvPr id="60" name="Textplatzhalter 16">
            <a:extLst>
              <a:ext uri="{FF2B5EF4-FFF2-40B4-BE49-F238E27FC236}">
                <a16:creationId xmlns:a16="http://schemas.microsoft.com/office/drawing/2014/main" id="{E14FEFD9-3D73-0997-5B4E-BFC06F18BC73}"/>
              </a:ext>
            </a:extLst>
          </p:cNvPr>
          <p:cNvSpPr txBox="1">
            <a:spLocks/>
          </p:cNvSpPr>
          <p:nvPr/>
        </p:nvSpPr>
        <p:spPr>
          <a:xfrm>
            <a:off x="7850943" y="568380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www.jobs.bg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endParaRPr lang="de-DE" sz="2200" dirty="0">
              <a:solidFill>
                <a:srgbClr val="FFF100"/>
              </a:solidFill>
            </a:endParaRPr>
          </a:p>
        </p:txBody>
      </p:sp>
      <p:sp>
        <p:nvSpPr>
          <p:cNvPr id="5" name="Textplatzhalter 16">
            <a:extLst>
              <a:ext uri="{FF2B5EF4-FFF2-40B4-BE49-F238E27FC236}">
                <a16:creationId xmlns:a16="http://schemas.microsoft.com/office/drawing/2014/main" id="{6227DC85-7141-0F82-64A9-AA8C49110006}"/>
              </a:ext>
            </a:extLst>
          </p:cNvPr>
          <p:cNvSpPr txBox="1">
            <a:spLocks/>
          </p:cNvSpPr>
          <p:nvPr/>
        </p:nvSpPr>
        <p:spPr>
          <a:xfrm>
            <a:off x="8989612" y="1710112"/>
            <a:ext cx="3244791" cy="11666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2000" dirty="0">
                <a:solidFill>
                  <a:srgbClr val="0050A9"/>
                </a:solidFill>
                <a:latin typeface="Calibri" panose="020F0502020204030204" pitchFamily="34" charset="0"/>
                <a:cs typeface="Calibri" panose="020F0502020204030204" pitchFamily="34" charset="0"/>
              </a:rPr>
              <a:t>Office X, Floor 9, Schwarz IT, </a:t>
            </a:r>
            <a:r>
              <a:rPr lang="de-DE" sz="2000" dirty="0" err="1">
                <a:solidFill>
                  <a:srgbClr val="0050A9"/>
                </a:solidFill>
                <a:latin typeface="Calibri" panose="020F0502020204030204" pitchFamily="34" charset="0"/>
                <a:cs typeface="Calibri" panose="020F0502020204030204" pitchFamily="34" charset="0"/>
              </a:rPr>
              <a:t>bulevard</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Cherni</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vrah</a:t>
            </a:r>
            <a:r>
              <a:rPr lang="de-DE" sz="2000" dirty="0">
                <a:solidFill>
                  <a:srgbClr val="0050A9"/>
                </a:solidFill>
                <a:latin typeface="Calibri" panose="020F0502020204030204" pitchFamily="34" charset="0"/>
                <a:cs typeface="Calibri" panose="020F0502020204030204" pitchFamily="34" charset="0"/>
              </a:rPr>
              <a:t>" 51, 1407 </a:t>
            </a:r>
            <a:r>
              <a:rPr lang="de-DE" sz="2000" dirty="0" err="1">
                <a:solidFill>
                  <a:srgbClr val="0050A9"/>
                </a:solidFill>
                <a:latin typeface="Calibri" panose="020F0502020204030204" pitchFamily="34" charset="0"/>
                <a:cs typeface="Calibri" panose="020F0502020204030204" pitchFamily="34" charset="0"/>
              </a:rPr>
              <a:t>Promishlena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zona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Hladilnika</a:t>
            </a:r>
            <a:r>
              <a:rPr lang="de-DE" sz="2000" dirty="0">
                <a:solidFill>
                  <a:srgbClr val="0050A9"/>
                </a:solidFill>
                <a:latin typeface="Calibri" panose="020F0502020204030204" pitchFamily="34" charset="0"/>
                <a:cs typeface="Calibri" panose="020F0502020204030204" pitchFamily="34" charset="0"/>
              </a:rPr>
              <a:t>, Sofia</a:t>
            </a:r>
          </a:p>
        </p:txBody>
      </p:sp>
      <p:pic>
        <p:nvPicPr>
          <p:cNvPr id="10" name="Picture 9" descr="A picture containing text, screenshot, font, logo&#10;&#10;Description automatically generated">
            <a:extLst>
              <a:ext uri="{FF2B5EF4-FFF2-40B4-BE49-F238E27FC236}">
                <a16:creationId xmlns:a16="http://schemas.microsoft.com/office/drawing/2014/main" id="{DAB3C64D-8E28-6226-D5FA-5263A32BE38A}"/>
              </a:ext>
            </a:extLst>
          </p:cNvPr>
          <p:cNvPicPr>
            <a:picLocks noChangeAspect="1"/>
          </p:cNvPicPr>
          <p:nvPr/>
        </p:nvPicPr>
        <p:blipFill>
          <a:blip r:embed="rId7"/>
          <a:stretch>
            <a:fillRect/>
          </a:stretch>
        </p:blipFill>
        <p:spPr>
          <a:xfrm>
            <a:off x="2459123" y="3263"/>
            <a:ext cx="1366387" cy="1706849"/>
          </a:xfrm>
          <a:prstGeom prst="rect">
            <a:avLst/>
          </a:prstGeom>
        </p:spPr>
      </p:pic>
    </p:spTree>
    <p:extLst>
      <p:ext uri="{BB962C8B-B14F-4D97-AF65-F5344CB8AC3E}">
        <p14:creationId xmlns:p14="http://schemas.microsoft.com/office/powerpoint/2010/main" val="1303624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C96E9C1-C39D-89B0-F77A-B8F6A4112DA9}"/>
              </a:ext>
            </a:extLst>
          </p:cNvPr>
          <p:cNvSpPr txBox="1">
            <a:spLocks/>
          </p:cNvSpPr>
          <p:nvPr/>
        </p:nvSpPr>
        <p:spPr>
          <a:xfrm>
            <a:off x="3272443" y="11597"/>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SIDE NOTE</a:t>
            </a:r>
            <a:endParaRPr lang="bg-BG" sz="4800" dirty="0">
              <a:latin typeface="Calibri" panose="020F0502020204030204" pitchFamily="34" charset="0"/>
              <a:cs typeface="Calibri" panose="020F0502020204030204" pitchFamily="34" charset="0"/>
            </a:endParaRPr>
          </a:p>
        </p:txBody>
      </p:sp>
      <p:pic>
        <p:nvPicPr>
          <p:cNvPr id="14" name="Picture 13" descr="Diagram&#10;&#10;Description automatically generated">
            <a:extLst>
              <a:ext uri="{FF2B5EF4-FFF2-40B4-BE49-F238E27FC236}">
                <a16:creationId xmlns:a16="http://schemas.microsoft.com/office/drawing/2014/main" id="{22E58F6E-CF57-DC09-58F1-451356D5F69E}"/>
              </a:ext>
            </a:extLst>
          </p:cNvPr>
          <p:cNvPicPr>
            <a:picLocks noChangeAspect="1"/>
          </p:cNvPicPr>
          <p:nvPr/>
        </p:nvPicPr>
        <p:blipFill>
          <a:blip r:embed="rId3"/>
          <a:stretch>
            <a:fillRect/>
          </a:stretch>
        </p:blipFill>
        <p:spPr>
          <a:xfrm>
            <a:off x="831985" y="1523599"/>
            <a:ext cx="7436010" cy="4647507"/>
          </a:xfrm>
          <a:prstGeom prst="rect">
            <a:avLst/>
          </a:prstGeom>
        </p:spPr>
      </p:pic>
      <p:sp>
        <p:nvSpPr>
          <p:cNvPr id="15" name="Textplatzhalter 8">
            <a:extLst>
              <a:ext uri="{FF2B5EF4-FFF2-40B4-BE49-F238E27FC236}">
                <a16:creationId xmlns:a16="http://schemas.microsoft.com/office/drawing/2014/main" id="{AAA6E15F-937C-CD31-CD6A-91520764651C}"/>
              </a:ext>
            </a:extLst>
          </p:cNvPr>
          <p:cNvSpPr txBox="1">
            <a:spLocks/>
          </p:cNvSpPr>
          <p:nvPr/>
        </p:nvSpPr>
        <p:spPr bwMode="gray">
          <a:xfrm>
            <a:off x="8651330" y="2195513"/>
            <a:ext cx="3073169" cy="551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rgbClr val="3B0043"/>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1200" dirty="0">
              <a:solidFill>
                <a:srgbClr val="3B0043"/>
              </a:solidFill>
              <a:latin typeface="Calibri" panose="020F0502020204030204" pitchFamily="34" charset="0"/>
              <a:cs typeface="Calibri" panose="020F0502020204030204" pitchFamily="34" charset="0"/>
            </a:endParaRPr>
          </a:p>
          <a:p>
            <a:endParaRPr lang="en-GB" sz="1200" dirty="0">
              <a:solidFill>
                <a:srgbClr val="3B0043"/>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FA4438F8-C493-53C8-E18D-8AE35F45C000}"/>
              </a:ext>
            </a:extLst>
          </p:cNvPr>
          <p:cNvPicPr>
            <a:picLocks noChangeAspect="1"/>
          </p:cNvPicPr>
          <p:nvPr/>
        </p:nvPicPr>
        <p:blipFill>
          <a:blip r:embed="rId5"/>
          <a:stretch>
            <a:fillRect/>
          </a:stretch>
        </p:blipFill>
        <p:spPr>
          <a:xfrm>
            <a:off x="8736935" y="1770660"/>
            <a:ext cx="2309732" cy="261928"/>
          </a:xfrm>
          <a:prstGeom prst="rect">
            <a:avLst/>
          </a:prstGeom>
        </p:spPr>
      </p:pic>
      <p:pic>
        <p:nvPicPr>
          <p:cNvPr id="17" name="Picture 16" descr="A picture containing text, newspaper, screenshot&#10;&#10;Description automatically generated">
            <a:extLst>
              <a:ext uri="{FF2B5EF4-FFF2-40B4-BE49-F238E27FC236}">
                <a16:creationId xmlns:a16="http://schemas.microsoft.com/office/drawing/2014/main" id="{B0E14524-DB88-C156-A23E-CD4CFBBE2873}"/>
              </a:ext>
            </a:extLst>
          </p:cNvPr>
          <p:cNvPicPr>
            <a:picLocks noChangeAspect="1"/>
          </p:cNvPicPr>
          <p:nvPr/>
        </p:nvPicPr>
        <p:blipFill>
          <a:blip r:embed="rId6"/>
          <a:stretch>
            <a:fillRect/>
          </a:stretch>
        </p:blipFill>
        <p:spPr>
          <a:xfrm>
            <a:off x="8919556" y="4620629"/>
            <a:ext cx="1190583" cy="1371552"/>
          </a:xfrm>
          <a:prstGeom prst="rect">
            <a:avLst/>
          </a:prstGeom>
        </p:spPr>
      </p:pic>
      <p:pic>
        <p:nvPicPr>
          <p:cNvPr id="18" name="Picture 17" descr="A picture containing text, newspaper, screenshot, receipt&#10;&#10;Description automatically generated">
            <a:extLst>
              <a:ext uri="{FF2B5EF4-FFF2-40B4-BE49-F238E27FC236}">
                <a16:creationId xmlns:a16="http://schemas.microsoft.com/office/drawing/2014/main" id="{2782F8C9-CDCC-2A6E-A749-19B089120F46}"/>
              </a:ext>
            </a:extLst>
          </p:cNvPr>
          <p:cNvPicPr>
            <a:picLocks noChangeAspect="1"/>
          </p:cNvPicPr>
          <p:nvPr/>
        </p:nvPicPr>
        <p:blipFill>
          <a:blip r:embed="rId7"/>
          <a:stretch>
            <a:fillRect/>
          </a:stretch>
        </p:blipFill>
        <p:spPr>
          <a:xfrm>
            <a:off x="9599680" y="2958981"/>
            <a:ext cx="1190583" cy="137155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7A1EEFBC-A0DD-D08C-96C9-5269C3FBE2A0}"/>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34285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FC90-BA76-C2AB-B829-6FE65A435147}"/>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3779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64841D-23A8-1022-5750-4B3A95D05BF4}"/>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1290284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9D495-5603-AAFC-9352-DD7744A77007}"/>
              </a:ext>
            </a:extLst>
          </p:cNvPr>
          <p:cNvSpPr txBox="1"/>
          <p:nvPr/>
        </p:nvSpPr>
        <p:spPr>
          <a:xfrm rot="19814568">
            <a:off x="4724488" y="2822498"/>
            <a:ext cx="3088197" cy="1015663"/>
          </a:xfrm>
          <a:prstGeom prst="rect">
            <a:avLst/>
          </a:prstGeom>
          <a:noFill/>
        </p:spPr>
        <p:txBody>
          <a:bodyPr wrap="square" rtlCol="0">
            <a:spAutoFit/>
          </a:bodyPr>
          <a:lstStyle/>
          <a:p>
            <a:pPr algn="ctr"/>
            <a:r>
              <a:rPr lang="en-GB" sz="6000" b="1" dirty="0">
                <a:latin typeface="Calibri" panose="020F0502020204030204" pitchFamily="34" charset="0"/>
                <a:cs typeface="Calibri" panose="020F0502020204030204" pitchFamily="34" charset="0"/>
              </a:rPr>
              <a:t>{BONUS}</a:t>
            </a:r>
          </a:p>
        </p:txBody>
      </p:sp>
    </p:spTree>
    <p:extLst>
      <p:ext uri="{BB962C8B-B14F-4D97-AF65-F5344CB8AC3E}">
        <p14:creationId xmlns:p14="http://schemas.microsoft.com/office/powerpoint/2010/main" val="2251907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DB4E-6B41-2C4E-DE17-4D7492AA8C52}"/>
              </a:ext>
            </a:extLst>
          </p:cNvPr>
          <p:cNvSpPr txBox="1">
            <a:spLocks/>
          </p:cNvSpPr>
          <p:nvPr/>
        </p:nvSpPr>
        <p:spPr>
          <a:xfrm>
            <a:off x="3272443" y="-102742"/>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QUARKUS</a:t>
            </a:r>
          </a:p>
        </p:txBody>
      </p:sp>
      <p:pic>
        <p:nvPicPr>
          <p:cNvPr id="3" name="Picture 2" descr="Diagram&#10;&#10;Description automatically generated">
            <a:extLst>
              <a:ext uri="{FF2B5EF4-FFF2-40B4-BE49-F238E27FC236}">
                <a16:creationId xmlns:a16="http://schemas.microsoft.com/office/drawing/2014/main" id="{FB5205DE-DBC8-666F-400A-B6DADBD5E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791" y="829166"/>
            <a:ext cx="8758418" cy="5859304"/>
          </a:xfrm>
          <a:prstGeom prst="rect">
            <a:avLst/>
          </a:prstGeom>
        </p:spPr>
      </p:pic>
    </p:spTree>
    <p:extLst>
      <p:ext uri="{BB962C8B-B14F-4D97-AF65-F5344CB8AC3E}">
        <p14:creationId xmlns:p14="http://schemas.microsoft.com/office/powerpoint/2010/main" val="1330718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58972424-FAE5-D2EC-DE25-57F49AF89E27}"/>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A9827A1F-10E0-9162-121A-B9CC7CB82806}"/>
              </a:ext>
            </a:extLst>
          </p:cNvPr>
          <p:cNvSpPr txBox="1">
            <a:spLocks/>
          </p:cNvSpPr>
          <p:nvPr/>
        </p:nvSpPr>
        <p:spPr>
          <a:xfrm>
            <a:off x="3272443" y="-8548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WOLF FACT</a:t>
            </a:r>
            <a:endParaRPr lang="bg-BG" sz="4800"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D0FBC7FF-7CBF-49C0-EA52-BD64C34D9706}"/>
              </a:ext>
            </a:extLst>
          </p:cNvPr>
          <p:cNvSpPr txBox="1">
            <a:spLocks/>
          </p:cNvSpPr>
          <p:nvPr/>
        </p:nvSpPr>
        <p:spPr bwMode="gray">
          <a:xfrm>
            <a:off x="6977650" y="2503698"/>
            <a:ext cx="4269470" cy="3430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It’s all in the howl</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5" name="Picture 4">
            <a:extLst>
              <a:ext uri="{FF2B5EF4-FFF2-40B4-BE49-F238E27FC236}">
                <a16:creationId xmlns:a16="http://schemas.microsoft.com/office/drawing/2014/main" id="{BFE01E4C-FE36-3784-C0B2-6F29E8FB3369}"/>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7391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52B-97D5-1C0C-12DB-57D055E4A8D9}"/>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1183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7D249-A1FB-EC4B-B488-26A2FAB80665}"/>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15535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D5AC-3997-F160-CCE2-BB678EF5D31A}"/>
              </a:ext>
            </a:extLst>
          </p:cNvPr>
          <p:cNvSpPr txBox="1">
            <a:spLocks/>
          </p:cNvSpPr>
          <p:nvPr/>
        </p:nvSpPr>
        <p:spPr>
          <a:xfrm>
            <a:off x="2380385" y="-12627"/>
            <a:ext cx="5647113" cy="86698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Calibri" panose="020F0502020204030204" pitchFamily="34" charset="0"/>
                <a:cs typeface="Calibri" panose="020F0502020204030204" pitchFamily="34" charset="0"/>
              </a:rPr>
              <a:t>API</a:t>
            </a:r>
            <a:endParaRPr lang="bg-BG"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A7FA1AD-C790-6C73-968C-0AF5C7BC1684}"/>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0C2EE9FA-1066-A616-309C-56B1A9587F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5" name="Graphic 4" descr="Checkbox Ticked with solid fill">
              <a:extLst>
                <a:ext uri="{FF2B5EF4-FFF2-40B4-BE49-F238E27FC236}">
                  <a16:creationId xmlns:a16="http://schemas.microsoft.com/office/drawing/2014/main" id="{FA3058B8-C691-B57F-81E8-1FDC6755E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6" name="Picture 5">
            <a:extLst>
              <a:ext uri="{FF2B5EF4-FFF2-40B4-BE49-F238E27FC236}">
                <a16:creationId xmlns:a16="http://schemas.microsoft.com/office/drawing/2014/main" id="{00BB09E1-E486-2AD0-5EF4-F2B4F7CEE5AE}"/>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7" name="Picture 6" descr="A group of people posing for a photo&#10;&#10;Description automatically generated with medium confidence">
            <a:extLst>
              <a:ext uri="{FF2B5EF4-FFF2-40B4-BE49-F238E27FC236}">
                <a16:creationId xmlns:a16="http://schemas.microsoft.com/office/drawing/2014/main" id="{9EA3675F-0914-8ADE-223D-A17AEDF5AE21}"/>
              </a:ext>
            </a:extLst>
          </p:cNvPr>
          <p:cNvPicPr>
            <a:picLocks noChangeAspect="1"/>
          </p:cNvPicPr>
          <p:nvPr/>
        </p:nvPicPr>
        <p:blipFill>
          <a:blip r:embed="rId8"/>
          <a:stretch>
            <a:fillRect/>
          </a:stretch>
        </p:blipFill>
        <p:spPr>
          <a:xfrm>
            <a:off x="6675205" y="1162277"/>
            <a:ext cx="5362042" cy="5248098"/>
          </a:xfrm>
          <a:prstGeom prst="rect">
            <a:avLst/>
          </a:prstGeom>
        </p:spPr>
      </p:pic>
      <p:pic>
        <p:nvPicPr>
          <p:cNvPr id="8" name="Picture 7" descr="Qr code&#10;&#10;Description automatically generated">
            <a:extLst>
              <a:ext uri="{FF2B5EF4-FFF2-40B4-BE49-F238E27FC236}">
                <a16:creationId xmlns:a16="http://schemas.microsoft.com/office/drawing/2014/main" id="{E18E0ED4-CDF7-0011-CEE0-C3B8D08DF5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988" y="4092850"/>
            <a:ext cx="2607265" cy="2607265"/>
          </a:xfrm>
          <a:prstGeom prst="rect">
            <a:avLst/>
          </a:prstGeom>
        </p:spPr>
      </p:pic>
      <p:pic>
        <p:nvPicPr>
          <p:cNvPr id="9" name="Picture 8" descr="Qr code&#10;&#10;Description automatically generated">
            <a:extLst>
              <a:ext uri="{FF2B5EF4-FFF2-40B4-BE49-F238E27FC236}">
                <a16:creationId xmlns:a16="http://schemas.microsoft.com/office/drawing/2014/main" id="{777B768D-C79B-181C-79A2-D40595F862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534" y="1012397"/>
            <a:ext cx="2607265" cy="2607265"/>
          </a:xfrm>
          <a:prstGeom prst="rect">
            <a:avLst/>
          </a:prstGeom>
        </p:spPr>
      </p:pic>
      <p:pic>
        <p:nvPicPr>
          <p:cNvPr id="10" name="Picture 9" descr="Qr code&#10;&#10;Description automatically generated">
            <a:extLst>
              <a:ext uri="{FF2B5EF4-FFF2-40B4-BE49-F238E27FC236}">
                <a16:creationId xmlns:a16="http://schemas.microsoft.com/office/drawing/2014/main" id="{FCCE9BD4-3C5E-ACA9-0A73-E057BD6722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6976" y="1012398"/>
            <a:ext cx="2607265" cy="2607265"/>
          </a:xfrm>
          <a:prstGeom prst="rect">
            <a:avLst/>
          </a:prstGeom>
        </p:spPr>
      </p:pic>
      <p:sp>
        <p:nvSpPr>
          <p:cNvPr id="11" name="TextBox 10">
            <a:extLst>
              <a:ext uri="{FF2B5EF4-FFF2-40B4-BE49-F238E27FC236}">
                <a16:creationId xmlns:a16="http://schemas.microsoft.com/office/drawing/2014/main" id="{60B32182-1B94-1D72-B04E-D2AED2801B25}"/>
              </a:ext>
            </a:extLst>
          </p:cNvPr>
          <p:cNvSpPr txBox="1"/>
          <p:nvPr/>
        </p:nvSpPr>
        <p:spPr>
          <a:xfrm>
            <a:off x="3693132" y="358086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FW-m_j4yINU</a:t>
            </a:r>
          </a:p>
        </p:txBody>
      </p:sp>
      <p:sp>
        <p:nvSpPr>
          <p:cNvPr id="12" name="TextBox 11">
            <a:extLst>
              <a:ext uri="{FF2B5EF4-FFF2-40B4-BE49-F238E27FC236}">
                <a16:creationId xmlns:a16="http://schemas.microsoft.com/office/drawing/2014/main" id="{EB3AB322-8240-5FC9-BD07-6B4436591648}"/>
              </a:ext>
            </a:extLst>
          </p:cNvPr>
          <p:cNvSpPr txBox="1"/>
          <p:nvPr/>
        </p:nvSpPr>
        <p:spPr>
          <a:xfrm>
            <a:off x="330485" y="356979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yqrZMEraAJ8</a:t>
            </a:r>
          </a:p>
        </p:txBody>
      </p:sp>
      <p:sp>
        <p:nvSpPr>
          <p:cNvPr id="13" name="TextBox 12">
            <a:extLst>
              <a:ext uri="{FF2B5EF4-FFF2-40B4-BE49-F238E27FC236}">
                <a16:creationId xmlns:a16="http://schemas.microsoft.com/office/drawing/2014/main" id="{D1718EF0-3C37-5C99-4402-C2CF19435533}"/>
              </a:ext>
            </a:extLst>
          </p:cNvPr>
          <p:cNvSpPr txBox="1"/>
          <p:nvPr/>
        </p:nvSpPr>
        <p:spPr>
          <a:xfrm>
            <a:off x="3880253" y="5227206"/>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err="1">
                <a:solidFill>
                  <a:srgbClr val="FFFF00"/>
                </a:solidFill>
                <a:latin typeface="Calibri" panose="020F0502020204030204" pitchFamily="34" charset="0"/>
                <a:cs typeface="Calibri" panose="020F0502020204030204" pitchFamily="34" charset="0"/>
              </a:rPr>
              <a:t>t_mjnH-vOaQ</a:t>
            </a:r>
            <a:endParaRPr lang="en-GB"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541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746C-F59F-7E6A-EE9F-91AF228679AC}"/>
              </a:ext>
            </a:extLst>
          </p:cNvPr>
          <p:cNvSpPr>
            <a:spLocks noGrp="1"/>
          </p:cNvSpPr>
          <p:nvPr>
            <p:ph type="ctrTitle"/>
          </p:nvPr>
        </p:nvSpPr>
        <p:spPr>
          <a:xfrm>
            <a:off x="1524000" y="1002867"/>
            <a:ext cx="9144000" cy="4852265"/>
          </a:xfrm>
        </p:spPr>
        <p:txBody>
          <a:bodyPr anchor="ctr" anchorCtr="0">
            <a:normAutofit/>
          </a:bodyPr>
          <a:lstStyle/>
          <a:p>
            <a:pPr algn="ctr"/>
            <a:r>
              <a:rPr lang="de-DE" sz="6000" dirty="0">
                <a:latin typeface="Calibri" panose="020F0502020204030204" pitchFamily="34" charset="0"/>
                <a:cs typeface="Calibri" panose="020F0502020204030204" pitchFamily="34" charset="0"/>
              </a:rPr>
              <a:t>DESIGN FIRST  </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VS.</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556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7357-DDBC-820B-447B-9A5CBCCBF8C2}"/>
              </a:ext>
            </a:extLst>
          </p:cNvPr>
          <p:cNvSpPr>
            <a:spLocks noGrp="1"/>
          </p:cNvSpPr>
          <p:nvPr>
            <p:ph type="ctrTitle"/>
          </p:nvPr>
        </p:nvSpPr>
        <p:spPr>
          <a:xfrm>
            <a:off x="3303141" y="2215934"/>
            <a:ext cx="5585717" cy="2426132"/>
          </a:xfrm>
        </p:spPr>
        <p:txBody>
          <a:bodyPr anchor="ctr" anchorCtr="0">
            <a:normAutofit/>
          </a:bodyPr>
          <a:lstStyle/>
          <a:p>
            <a:pPr algn="ct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7244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{689B4267-7F58-E44F-BA6B-900B7C8C20DF}tf10001122</Template>
  <TotalTime>774</TotalTime>
  <Words>7747</Words>
  <Application>Microsoft Macintosh PowerPoint</Application>
  <PresentationFormat>Widescreen</PresentationFormat>
  <Paragraphs>952</Paragraphs>
  <Slides>66</Slides>
  <Notes>64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Arial Narrow</vt:lpstr>
      <vt:lpstr>Calibri</vt:lpstr>
      <vt:lpstr>Courier</vt:lpstr>
      <vt:lpstr>HelveticaNeueLT Pro 45 Lt</vt:lpstr>
      <vt:lpstr>Tw Cen MT</vt:lpstr>
      <vt:lpstr>Wingdings</vt:lpstr>
      <vt:lpstr>Circuit</vt:lpstr>
      <vt:lpstr>PowerPoint Presentation</vt:lpstr>
      <vt:lpstr>PowerPoint Presentation</vt:lpstr>
      <vt:lpstr>PowerPoint Presentation</vt:lpstr>
      <vt:lpstr>INTRODUCTION</vt:lpstr>
      <vt:lpstr>PowerPoint Presentation</vt:lpstr>
      <vt:lpstr>PowerPoint Presentation</vt:lpstr>
      <vt:lpstr>PowerPoint Presentation</vt:lpstr>
      <vt:lpstr>DESIGN FIRST   VS. CODE FIRST</vt:lpstr>
      <vt:lpstr>CODE FIRST</vt:lpstr>
      <vt:lpstr>PowerPoint Presentation</vt:lpstr>
      <vt:lpstr>PowerPoint Presentation</vt:lpstr>
      <vt:lpstr>PowerPoint Presentation</vt:lpstr>
      <vt:lpstr>DESIGN FIRST APPROACH OR API FIRST APPROACH</vt:lpstr>
      <vt:lpstr>PowerPoint Presentation</vt:lpstr>
      <vt:lpstr>PowerPoint Presentation</vt:lpstr>
      <vt:lpstr>PowerPoint Presentation</vt:lpstr>
      <vt:lpstr>PowerPoint Presentation</vt:lpstr>
      <vt:lpstr>PowerPoint Presentation</vt:lpstr>
      <vt:lpstr>YOUR API IS YOUR CONTRACT</vt:lpstr>
      <vt:lpstr>PowerPoint Presentation</vt:lpstr>
      <vt:lpstr>PowerPoint Presentation</vt:lpstr>
      <vt:lpstr>CONTRACT TESTING AND VALIDATION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Part 1</vt:lpstr>
      <vt:lpstr>PowerPoint Presentation</vt:lpstr>
      <vt:lpstr>PowerPoint Presentation</vt:lpstr>
      <vt:lpstr>PowerPoint Presentation</vt:lpstr>
      <vt:lpstr>CLASH OF THE TITANS -  Spring REST and JAX-RS</vt:lpstr>
      <vt:lpstr>PowerPoint Presentation</vt:lpstr>
      <vt:lpstr>PowerPoint Presentation</vt:lpstr>
      <vt:lpstr>PowerPoint Presentation</vt:lpstr>
      <vt:lpstr>PowerPoint Presentation</vt:lpstr>
      <vt:lpstr>PowerPoint Presentation</vt:lpstr>
      <vt:lpstr>DEMO part 2</vt:lpstr>
      <vt:lpstr>PowerPoint Presentation</vt:lpstr>
      <vt:lpstr>PowerPoint Presentation</vt:lpstr>
      <vt:lpstr>PowerPoint Presentation</vt:lpstr>
      <vt:lpstr>CONCLUSIONS</vt:lpstr>
      <vt:lpstr>PowerPoint Presentation</vt:lpstr>
      <vt:lpstr>CLOSING THOUGHTS</vt:lpstr>
      <vt:lpstr>CLOSING THOUGHTS</vt:lpstr>
      <vt:lpstr>PowerPoint Presentation</vt:lpstr>
      <vt:lpstr>REFERENCES</vt:lpstr>
      <vt:lpstr>PowerPoint Presentation</vt:lpstr>
      <vt:lpstr>PowerPoint Presentation</vt:lpstr>
      <vt:lpstr>QUESTIONS</vt:lpstr>
      <vt:lpstr>PowerPoint Presentation</vt:lpstr>
      <vt:lpstr>QUESTIONS</vt:lpstr>
      <vt:lpstr>PowerPoint Presentation</vt:lpstr>
      <vt:lpstr>THANK YOU!</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Atanas Kuzmanov (Атанас Кузманов)</cp:lastModifiedBy>
  <cp:revision>527</cp:revision>
  <dcterms:created xsi:type="dcterms:W3CDTF">2023-05-07T13:31:48Z</dcterms:created>
  <dcterms:modified xsi:type="dcterms:W3CDTF">2023-05-31T11:07:30Z</dcterms:modified>
</cp:coreProperties>
</file>